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38"/>
  </p:notesMasterIdLst>
  <p:handoutMasterIdLst>
    <p:handoutMasterId r:id="rId39"/>
  </p:handoutMasterIdLst>
  <p:sldIdLst>
    <p:sldId id="389" r:id="rId2"/>
    <p:sldId id="319" r:id="rId3"/>
    <p:sldId id="318" r:id="rId4"/>
    <p:sldId id="310" r:id="rId5"/>
    <p:sldId id="325" r:id="rId6"/>
    <p:sldId id="306" r:id="rId7"/>
    <p:sldId id="315" r:id="rId8"/>
    <p:sldId id="322" r:id="rId9"/>
    <p:sldId id="324" r:id="rId10"/>
    <p:sldId id="378" r:id="rId11"/>
    <p:sldId id="379" r:id="rId12"/>
    <p:sldId id="380" r:id="rId13"/>
    <p:sldId id="360" r:id="rId14"/>
    <p:sldId id="332" r:id="rId15"/>
    <p:sldId id="355" r:id="rId16"/>
    <p:sldId id="329" r:id="rId17"/>
    <p:sldId id="330" r:id="rId18"/>
    <p:sldId id="331" r:id="rId19"/>
    <p:sldId id="376" r:id="rId20"/>
    <p:sldId id="372" r:id="rId21"/>
    <p:sldId id="373" r:id="rId22"/>
    <p:sldId id="377" r:id="rId23"/>
    <p:sldId id="374" r:id="rId24"/>
    <p:sldId id="375" r:id="rId25"/>
    <p:sldId id="353" r:id="rId26"/>
    <p:sldId id="361" r:id="rId27"/>
    <p:sldId id="362" r:id="rId28"/>
    <p:sldId id="386" r:id="rId29"/>
    <p:sldId id="388" r:id="rId30"/>
    <p:sldId id="387" r:id="rId31"/>
    <p:sldId id="368" r:id="rId32"/>
    <p:sldId id="391" r:id="rId33"/>
    <p:sldId id="381" r:id="rId34"/>
    <p:sldId id="382" r:id="rId35"/>
    <p:sldId id="383" r:id="rId36"/>
    <p:sldId id="349" r:id="rId37"/>
  </p:sldIdLst>
  <p:sldSz cx="18288000" cy="13716000"/>
  <p:notesSz cx="6881813" cy="9296400"/>
  <p:defaultTextStyle>
    <a:defPPr>
      <a:defRPr lang="en-US"/>
    </a:defPPr>
    <a:lvl1pPr algn="l" defTabSz="825500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1pPr>
    <a:lvl2pPr marL="457200" indent="-114300" algn="l" defTabSz="825500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2pPr>
    <a:lvl3pPr marL="914400" indent="-228600" algn="l" defTabSz="825500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3pPr>
    <a:lvl4pPr marL="1371600" indent="-342900" algn="l" defTabSz="825500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4pPr>
    <a:lvl5pPr marL="1828800" indent="-457200" algn="l" defTabSz="825500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5pPr>
    <a:lvl6pPr marL="2286000" algn="l" defTabSz="914400" rtl="0" eaLnBrk="1" latinLnBrk="0" hangingPunct="1"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6pPr>
    <a:lvl7pPr marL="2743200" algn="l" defTabSz="914400" rtl="0" eaLnBrk="1" latinLnBrk="0" hangingPunct="1"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7pPr>
    <a:lvl8pPr marL="3200400" algn="l" defTabSz="914400" rtl="0" eaLnBrk="1" latinLnBrk="0" hangingPunct="1"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8pPr>
    <a:lvl9pPr marL="3657600" algn="l" defTabSz="914400" rtl="0" eaLnBrk="1" latinLnBrk="0" hangingPunct="1">
      <a:defRPr sz="5600" kern="1200">
        <a:solidFill>
          <a:srgbClr val="000000"/>
        </a:solidFill>
        <a:latin typeface="Gill Sans" pitchFamily="2" charset="0"/>
        <a:ea typeface="MS PGothic" pitchFamily="34" charset="-128"/>
        <a:cs typeface="+mn-cs"/>
        <a:sym typeface="Gill Sans" pitchFamily="2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9900"/>
    <a:srgbClr val="FFBF11"/>
    <a:srgbClr val="25582A"/>
    <a:srgbClr val="F69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25400" cap="flat">
              <a:solidFill>
                <a:srgbClr val="5B5854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5B5854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B5854"/>
              </a:solidFill>
              <a:prstDash val="solid"/>
              <a:miter lim="400000"/>
            </a:ln>
          </a:top>
          <a:bottom>
            <a:ln w="12700" cap="flat">
              <a:solidFill>
                <a:srgbClr val="5B5854"/>
              </a:solidFill>
              <a:prstDash val="solid"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25400" cap="flat">
              <a:solidFill>
                <a:srgbClr val="5B5854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2">
              <a:hueOff val="-1122706"/>
              <a:satOff val="6504"/>
              <a:lumOff val="15871"/>
              <a:alpha val="17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38100" cap="flat">
              <a:solidFill>
                <a:srgbClr val="5B5854"/>
              </a:solidFill>
              <a:prstDash val="solid"/>
              <a:miter lim="400000"/>
            </a:ln>
          </a:right>
          <a:top>
            <a:ln w="12700" cap="flat">
              <a:solidFill>
                <a:srgbClr val="5B5854"/>
              </a:solidFill>
              <a:prstDash val="solid"/>
              <a:miter lim="400000"/>
            </a:ln>
          </a:top>
          <a:bottom>
            <a:ln w="12700" cap="flat">
              <a:solidFill>
                <a:srgbClr val="5B5854"/>
              </a:solidFill>
              <a:prstDash val="solid"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12700" cap="flat">
              <a:solidFill>
                <a:srgbClr val="5B5854"/>
              </a:solidFill>
              <a:prstDash val="solid"/>
              <a:miter lim="400000"/>
            </a:ln>
          </a:insideV>
        </a:tcBdr>
        <a:fill>
          <a:solidFill>
            <a:srgbClr val="809E35">
              <a:alpha val="10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5B5854"/>
              </a:solidFill>
              <a:prstDash val="solid"/>
              <a:miter lim="400000"/>
            </a:ln>
          </a:left>
          <a:right>
            <a:ln w="12700" cap="flat">
              <a:solidFill>
                <a:srgbClr val="5B5854"/>
              </a:solidFill>
              <a:prstDash val="solid"/>
              <a:miter lim="400000"/>
            </a:ln>
          </a:right>
          <a:top>
            <a:ln w="38100" cap="flat">
              <a:solidFill>
                <a:srgbClr val="5B585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12700" cap="flat">
              <a:solidFill>
                <a:srgbClr val="5B585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5B5854"/>
              </a:solidFill>
              <a:prstDash val="solid"/>
              <a:miter lim="400000"/>
            </a:ln>
          </a:left>
          <a:right>
            <a:ln w="12700" cap="flat">
              <a:solidFill>
                <a:srgbClr val="5B585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8100" cap="flat">
              <a:solidFill>
                <a:srgbClr val="5B5854"/>
              </a:solidFill>
              <a:prstDash val="solid"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12700" cap="flat">
              <a:solidFill>
                <a:srgbClr val="5B5854"/>
              </a:solidFill>
              <a:prstDash val="solid"/>
              <a:miter lim="400000"/>
            </a:ln>
          </a:insideV>
        </a:tcBdr>
        <a:fill>
          <a:solidFill>
            <a:srgbClr val="619E5C">
              <a:alpha val="15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solidFill>
                <a:srgbClr val="BDBBB3"/>
              </a:solidFill>
              <a:prstDash val="solid"/>
              <a:miter lim="400000"/>
            </a:ln>
          </a:left>
          <a:right>
            <a:ln w="12700" cap="flat">
              <a:solidFill>
                <a:srgbClr val="BDBBB3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BDBBB3"/>
              </a:solidFill>
              <a:prstDash val="solid"/>
              <a:miter lim="400000"/>
            </a:ln>
          </a:insideV>
        </a:tcBdr>
        <a:fill>
          <a:solidFill>
            <a:srgbClr val="E7E3D2"/>
          </a:solidFill>
        </a:fill>
      </a:tcStyle>
    </a:wholeTbl>
    <a:band2H>
      <a:tcTxStyle/>
      <a:tcStyle>
        <a:tcBdr/>
        <a:fill>
          <a:solidFill>
            <a:srgbClr val="F6F2E5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solidFill>
            <a:srgbClr val="D3CDB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8E755A"/>
              </a:solidFill>
              <a:prstDash val="solid"/>
              <a:miter lim="400000"/>
            </a:ln>
          </a:left>
          <a:right>
            <a:ln w="12700" cap="flat">
              <a:solidFill>
                <a:srgbClr val="8E755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8E755A"/>
              </a:solidFill>
              <a:prstDash val="solid"/>
              <a:miter lim="400000"/>
            </a:ln>
          </a:insideH>
          <a:insideV>
            <a:ln w="12700" cap="flat">
              <a:solidFill>
                <a:srgbClr val="8E755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BDBBB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3DA"/>
          </a:solidFill>
        </a:fill>
      </a:tcStyle>
    </a:wholeTbl>
    <a:band2H>
      <a:tcTxStyle/>
      <a:tcStyle>
        <a:tcBdr/>
        <a:fill>
          <a:solidFill>
            <a:srgbClr val="F9F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5D0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4D61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65747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FECE2"/>
          </a:solidFill>
        </a:fill>
      </a:tcStyle>
    </a:wholeTbl>
    <a:band2H>
      <a:tcTxStyle/>
      <a:tcStyle>
        <a:tcBdr/>
        <a:fill>
          <a:solidFill>
            <a:srgbClr val="FFFBF1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A29A85"/>
              </a:solidFill>
              <a:prstDash val="solid"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4D8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29A85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A29A85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E9E7DC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5BEAA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25000"/>
            </a:srgbClr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28C7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left>
          <a:righ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top>
          <a:bottom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2">
              <a:hueOff val="-1122706"/>
              <a:satOff val="6504"/>
              <a:lumOff val="15871"/>
              <a:alpha val="12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50800" cap="flat">
              <a:solidFill>
                <a:schemeClr val="accent5">
                  <a:alpha val="75000"/>
                </a:schemeClr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top>
          <a:bottom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left>
          <a:righ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right>
          <a:top>
            <a:ln w="50800" cap="flat">
              <a:solidFill>
                <a:schemeClr val="accent5">
                  <a:alpha val="75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left>
          <a:righ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50800" cap="flat">
              <a:solidFill>
                <a:schemeClr val="accent5">
                  <a:alpha val="75000"/>
                </a:schemeClr>
              </a:solidFill>
              <a:prstDash val="solid"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0" d="100"/>
          <a:sy n="30" d="100"/>
        </p:scale>
        <p:origin x="1614" y="42"/>
      </p:cViewPr>
      <p:guideLst>
        <p:guide orient="horz" pos="432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214172962511"/>
          <c:y val="1.6684212757749901E-2"/>
          <c:w val="0.44926466514011498"/>
          <c:h val="0.9297113344563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'[Chart in Microsoft PowerPoint]Sheet1'!$A$2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548104023091060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40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3737058721890296E-3"/>
                  <c:y val="-1.62625841348632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4000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PowerPoint]Sheet1'!$B$1:$D$1</c:f>
              <c:strCache>
                <c:ptCount val="3"/>
                <c:pt idx="0">
                  <c:v>Other</c:v>
                </c:pt>
                <c:pt idx="1">
                  <c:v>Service</c:v>
                </c:pt>
                <c:pt idx="2">
                  <c:v>Manufacturers</c:v>
                </c:pt>
              </c:strCache>
            </c:strRef>
          </c:cat>
          <c:val>
            <c:numRef>
              <c:f>'[Chart in Microsoft PowerPoint]Sheet1'!$B$2:$D$2</c:f>
              <c:numCache>
                <c:formatCode>0%</c:formatCode>
                <c:ptCount val="3"/>
                <c:pt idx="0">
                  <c:v>5.3872053872053897E-2</c:v>
                </c:pt>
                <c:pt idx="1">
                  <c:v>0.84511784511784505</c:v>
                </c:pt>
                <c:pt idx="2">
                  <c:v>0.10101010101010099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4"/>
        <c:overlap val="16"/>
        <c:axId val="170692000"/>
        <c:axId val="170692560"/>
      </c:barChart>
      <c:catAx>
        <c:axId val="1706920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4400" b="1"/>
            </a:pPr>
            <a:endParaRPr lang="en-US"/>
          </a:p>
        </c:txPr>
        <c:crossAx val="170692560"/>
        <c:crosses val="autoZero"/>
        <c:auto val="1"/>
        <c:lblAlgn val="ctr"/>
        <c:lblOffset val="100"/>
        <c:noMultiLvlLbl val="0"/>
      </c:catAx>
      <c:valAx>
        <c:axId val="170692560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2800">
                <a:solidFill>
                  <a:schemeClr val="bg1">
                    <a:lumMod val="65000"/>
                  </a:schemeClr>
                </a:solidFill>
              </a:defRPr>
            </a:pPr>
            <a:endParaRPr lang="en-US"/>
          </a:p>
        </c:txPr>
        <c:crossAx val="17069200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4000" b="1"/>
            </a:pPr>
            <a:r>
              <a:rPr lang="en-US" sz="3600" b="1" i="0" dirty="0" smtClean="0"/>
              <a:t>Response </a:t>
            </a:r>
            <a:r>
              <a:rPr lang="en-US" sz="3600" b="1" i="0" dirty="0"/>
              <a:t>Rate Over Time</a:t>
            </a:r>
          </a:p>
        </c:rich>
      </c:tx>
      <c:layout>
        <c:manualLayout>
          <c:xMode val="edge"/>
          <c:yMode val="edge"/>
          <c:x val="0.31519783464566931"/>
          <c:y val="3.333333333333333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8470472440944901E-2"/>
          <c:y val="0.127780481985206"/>
          <c:w val="0.90819619422572195"/>
          <c:h val="0.71216821760916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'Response rate '!$A$4</c:f>
              <c:strCache>
                <c:ptCount val="1"/>
                <c:pt idx="0">
                  <c:v>Response Rate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1.68673861615674E-2"/>
                </c:manualLayout>
              </c:layout>
              <c:spPr>
                <a:solidFill>
                  <a:srgbClr val="92D050"/>
                </a:solidFill>
              </c:spPr>
              <c:txPr>
                <a:bodyPr/>
                <a:lstStyle/>
                <a:p>
                  <a:pPr>
                    <a:defRPr sz="360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0"/>
                  <c:y val="2.5032338247438699E-2"/>
                </c:manualLayout>
              </c:layout>
              <c:tx>
                <c:rich>
                  <a:bodyPr/>
                  <a:lstStyle/>
                  <a:p>
                    <a:pPr>
                      <a:defRPr sz="3600"/>
                    </a:pPr>
                    <a:r>
                      <a:rPr lang="en-US" sz="3600" dirty="0">
                        <a:solidFill>
                          <a:schemeClr val="bg1"/>
                        </a:solidFill>
                      </a:rPr>
                      <a:t>13%</a:t>
                    </a:r>
                    <a:endParaRPr lang="en-US" sz="3600" dirty="0"/>
                  </a:p>
                </c:rich>
              </c:tx>
              <c:spPr>
                <a:solidFill>
                  <a:srgbClr val="FF0000"/>
                </a:solidFill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1.6693487532808398E-2"/>
                  <c:y val="-1.2204485802911055E-2"/>
                </c:manualLayout>
              </c:layout>
              <c:spPr>
                <a:solidFill>
                  <a:srgbClr val="FFFF00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360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1121309055118112E-2"/>
                      <c:h val="7.112884753042234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600"/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'Response rate '!$A$6:$A$29</c:f>
              <c:numCache>
                <c:formatCode>@</c:formatCode>
                <c:ptCount val="24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 formatCode="General">
                  <c:v>2012</c:v>
                </c:pt>
                <c:pt idx="19" formatCode="General">
                  <c:v>2013</c:v>
                </c:pt>
                <c:pt idx="20" formatCode="General">
                  <c:v>2014</c:v>
                </c:pt>
                <c:pt idx="21" formatCode="General">
                  <c:v>2015</c:v>
                </c:pt>
                <c:pt idx="22" formatCode="General">
                  <c:v>2016</c:v>
                </c:pt>
                <c:pt idx="23" formatCode="General">
                  <c:v>2017</c:v>
                </c:pt>
              </c:numCache>
            </c:numRef>
          </c:cat>
          <c:val>
            <c:numRef>
              <c:f>'Response rate '!$B$6:$B$29</c:f>
              <c:numCache>
                <c:formatCode>0%</c:formatCode>
                <c:ptCount val="24"/>
                <c:pt idx="0">
                  <c:v>0.4</c:v>
                </c:pt>
                <c:pt idx="1">
                  <c:v>0.26</c:v>
                </c:pt>
                <c:pt idx="2">
                  <c:v>0.28000000000000003</c:v>
                </c:pt>
                <c:pt idx="3">
                  <c:v>0.31</c:v>
                </c:pt>
                <c:pt idx="4">
                  <c:v>0.25</c:v>
                </c:pt>
                <c:pt idx="5">
                  <c:v>0.21</c:v>
                </c:pt>
                <c:pt idx="6">
                  <c:v>0.22</c:v>
                </c:pt>
                <c:pt idx="7">
                  <c:v>0.26</c:v>
                </c:pt>
                <c:pt idx="8">
                  <c:v>0.23</c:v>
                </c:pt>
                <c:pt idx="9">
                  <c:v>0.19</c:v>
                </c:pt>
                <c:pt idx="10">
                  <c:v>0.19</c:v>
                </c:pt>
                <c:pt idx="11">
                  <c:v>0.14000000000000001</c:v>
                </c:pt>
                <c:pt idx="12">
                  <c:v>0.15</c:v>
                </c:pt>
                <c:pt idx="13">
                  <c:v>0.15</c:v>
                </c:pt>
                <c:pt idx="14">
                  <c:v>0.13</c:v>
                </c:pt>
                <c:pt idx="15">
                  <c:v>0.2</c:v>
                </c:pt>
                <c:pt idx="16">
                  <c:v>0.24</c:v>
                </c:pt>
                <c:pt idx="17">
                  <c:v>0.23</c:v>
                </c:pt>
                <c:pt idx="18">
                  <c:v>0.19</c:v>
                </c:pt>
                <c:pt idx="19">
                  <c:v>0.23</c:v>
                </c:pt>
                <c:pt idx="20">
                  <c:v>0.16</c:v>
                </c:pt>
                <c:pt idx="21">
                  <c:v>0.21</c:v>
                </c:pt>
                <c:pt idx="22">
                  <c:v>0.22</c:v>
                </c:pt>
                <c:pt idx="23">
                  <c:v>0.21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axId val="200347584"/>
        <c:axId val="200348144"/>
      </c:barChart>
      <c:catAx>
        <c:axId val="200347584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200348144"/>
        <c:crosses val="autoZero"/>
        <c:auto val="1"/>
        <c:lblAlgn val="ctr"/>
        <c:lblOffset val="100"/>
        <c:noMultiLvlLbl val="0"/>
      </c:catAx>
      <c:valAx>
        <c:axId val="20034814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00347584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8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hangingPunct="0">
              <a:defRPr sz="1200"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5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97313" y="0"/>
            <a:ext cx="298291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hangingPunct="0">
              <a:defRPr sz="1200"/>
            </a:lvl1pPr>
          </a:lstStyle>
          <a:p>
            <a:fld id="{D3EB6C85-118E-492F-8742-1A359B09DA5B}" type="datetimeFigureOut">
              <a:rPr lang="en-US" altLang="en-US"/>
              <a:pPr/>
              <a:t>11/3/2017</a:t>
            </a:fld>
            <a:endParaRPr lang="en-US" altLang="en-US"/>
          </a:p>
        </p:txBody>
      </p:sp>
      <p:sp>
        <p:nvSpPr>
          <p:cNvPr id="69636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829675"/>
            <a:ext cx="298291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hangingPunct="0">
              <a:defRPr sz="1200"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97313" y="8829675"/>
            <a:ext cx="298291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hangingPunct="0">
              <a:defRPr sz="1200"/>
            </a:lvl1pPr>
          </a:lstStyle>
          <a:p>
            <a:fld id="{1D3D805F-B2AD-44C8-830A-B063472790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6296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hape 100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483" name="Shape 101"/>
          <p:cNvSpPr>
            <a:spLocks noGrp="1"/>
          </p:cNvSpPr>
          <p:nvPr>
            <p:ph type="body" sz="quarter" idx="1"/>
          </p:nvPr>
        </p:nvSpPr>
        <p:spPr bwMode="auto">
          <a:xfrm>
            <a:off x="917575" y="4416425"/>
            <a:ext cx="5046663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384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825500" rtl="0" eaLnBrk="0" fontAlgn="base" hangingPunct="0">
      <a:spcBef>
        <a:spcPct val="30000"/>
      </a:spcBef>
      <a:spcAft>
        <a:spcPct val="0"/>
      </a:spcAft>
      <a:defRPr sz="3000">
        <a:solidFill>
          <a:schemeClr val="tx1"/>
        </a:solidFill>
        <a:latin typeface="Lucida Grande"/>
        <a:ea typeface="MS PGothic" pitchFamily="34" charset="-128"/>
        <a:cs typeface="Lucida Grande"/>
        <a:sym typeface="Lucida Grande" pitchFamily="2" charset="0"/>
      </a:defRPr>
    </a:lvl1pPr>
    <a:lvl2pPr marL="742950" indent="-285750" algn="l" defTabSz="825500" rtl="0" eaLnBrk="0" fontAlgn="base" hangingPunct="0">
      <a:spcBef>
        <a:spcPct val="30000"/>
      </a:spcBef>
      <a:spcAft>
        <a:spcPct val="0"/>
      </a:spcAft>
      <a:defRPr sz="3000">
        <a:solidFill>
          <a:schemeClr val="tx1"/>
        </a:solidFill>
        <a:latin typeface="Lucida Grande"/>
        <a:ea typeface="Lucida Grande"/>
        <a:cs typeface="Lucida Grande"/>
        <a:sym typeface="Lucida Grande" pitchFamily="2" charset="0"/>
      </a:defRPr>
    </a:lvl2pPr>
    <a:lvl3pPr marL="1143000" indent="-228600" algn="l" defTabSz="825500" rtl="0" eaLnBrk="0" fontAlgn="base" hangingPunct="0">
      <a:spcBef>
        <a:spcPct val="30000"/>
      </a:spcBef>
      <a:spcAft>
        <a:spcPct val="0"/>
      </a:spcAft>
      <a:defRPr sz="3000">
        <a:solidFill>
          <a:schemeClr val="tx1"/>
        </a:solidFill>
        <a:latin typeface="Lucida Grande"/>
        <a:ea typeface="Lucida Grande"/>
        <a:cs typeface="Lucida Grande"/>
        <a:sym typeface="Lucida Grande" pitchFamily="2" charset="0"/>
      </a:defRPr>
    </a:lvl3pPr>
    <a:lvl4pPr marL="1600200" indent="-228600" algn="l" defTabSz="825500" rtl="0" eaLnBrk="0" fontAlgn="base" hangingPunct="0">
      <a:spcBef>
        <a:spcPct val="30000"/>
      </a:spcBef>
      <a:spcAft>
        <a:spcPct val="0"/>
      </a:spcAft>
      <a:defRPr sz="3000">
        <a:solidFill>
          <a:schemeClr val="tx1"/>
        </a:solidFill>
        <a:latin typeface="Lucida Grande"/>
        <a:ea typeface="Lucida Grande"/>
        <a:cs typeface="Lucida Grande"/>
        <a:sym typeface="Lucida Grande" pitchFamily="2" charset="0"/>
      </a:defRPr>
    </a:lvl4pPr>
    <a:lvl5pPr marL="2057400" indent="-228600" algn="l" defTabSz="825500" rtl="0" eaLnBrk="0" fontAlgn="base" hangingPunct="0">
      <a:spcBef>
        <a:spcPct val="30000"/>
      </a:spcBef>
      <a:spcAft>
        <a:spcPct val="0"/>
      </a:spcAft>
      <a:defRPr sz="3000">
        <a:solidFill>
          <a:schemeClr val="tx1"/>
        </a:solidFill>
        <a:latin typeface="Lucida Grande"/>
        <a:ea typeface="Lucida Grande"/>
        <a:cs typeface="Lucida Grande"/>
        <a:sym typeface="Lucida Grande" pitchFamily="2" charset="0"/>
      </a:defRPr>
    </a:lvl5pPr>
    <a:lvl6pPr indent="1143000" defTabSz="825500" latinLnBrk="0">
      <a:defRPr sz="3000">
        <a:latin typeface="Lucida Grande"/>
        <a:ea typeface="Lucida Grande"/>
        <a:cs typeface="Lucida Grande"/>
        <a:sym typeface="Lucida Grande"/>
      </a:defRPr>
    </a:lvl6pPr>
    <a:lvl7pPr indent="1371600" defTabSz="825500" latinLnBrk="0">
      <a:defRPr sz="3000">
        <a:latin typeface="Lucida Grande"/>
        <a:ea typeface="Lucida Grande"/>
        <a:cs typeface="Lucida Grande"/>
        <a:sym typeface="Lucida Grande"/>
      </a:defRPr>
    </a:lvl7pPr>
    <a:lvl8pPr indent="1600200" defTabSz="825500" latinLnBrk="0">
      <a:defRPr sz="3000">
        <a:latin typeface="Lucida Grande"/>
        <a:ea typeface="Lucida Grande"/>
        <a:cs typeface="Lucida Grande"/>
        <a:sym typeface="Lucida Grande"/>
      </a:defRPr>
    </a:lvl8pPr>
    <a:lvl9pPr indent="1828800" defTabSz="825500" latinLnBrk="0">
      <a:defRPr sz="30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2" indent="457200" eaLnBrk="1" hangingPunct="1">
              <a:spcBef>
                <a:spcPct val="0"/>
              </a:spcBef>
            </a:pPr>
            <a:r>
              <a:rPr lang="en-US" altLang="en-US" sz="18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Regions including: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Cumberland, MD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Altoona, PA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Pittsfield, MA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Burlington, VT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Roanoke, VA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Ashville, NC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750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228600" eaLnBrk="1" hangingPunct="1">
              <a:spcBef>
                <a:spcPct val="0"/>
              </a:spcBef>
            </a:pPr>
            <a:r>
              <a:rPr lang="en-US" altLang="en-US" sz="180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 </a:t>
            </a:r>
            <a:r>
              <a:rPr lang="en-US" altLang="en-US" sz="18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4.0</a:t>
            </a:r>
            <a:r>
              <a:rPr lang="en-US" altLang="en-US" sz="14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%</a:t>
            </a:r>
            <a:r>
              <a:rPr lang="en-US" altLang="en-US" sz="18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 of all businesses in Cambria County (3,286)</a:t>
            </a:r>
          </a:p>
          <a:p>
            <a:pPr marL="0" lvl="2" indent="457200" eaLnBrk="1" hangingPunct="1">
              <a:spcBef>
                <a:spcPct val="0"/>
              </a:spcBef>
            </a:pPr>
            <a:r>
              <a:rPr lang="en-US" altLang="en-US" sz="1400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 </a:t>
            </a:r>
            <a:r>
              <a:rPr lang="en-US" altLang="en-US" sz="1600" i="1" smtClean="0">
                <a:latin typeface="Lucida Grande" pitchFamily="2" charset="0"/>
                <a:ea typeface="Lucida Grande" pitchFamily="2" charset="0"/>
                <a:cs typeface="Lucida Grande" pitchFamily="2" charset="0"/>
              </a:rPr>
              <a:t>Sampling error estimate: +/- 8.4% for all businesses sample</a:t>
            </a:r>
          </a:p>
          <a:p>
            <a:pPr marL="0" lvl="2" indent="457200" eaLnBrk="1" hangingPunct="1">
              <a:spcBef>
                <a:spcPct val="0"/>
              </a:spcBef>
            </a:pPr>
            <a:r>
              <a:rPr lang="en-US" altLang="en-US" sz="1600" i="1" smtClean="0">
                <a:latin typeface="Lucida Grande" pitchFamily="2" charset="0"/>
                <a:ea typeface="Lucida Grande" pitchFamily="2" charset="0"/>
                <a:cs typeface="Lucida Grande" pitchFamily="2" charset="0"/>
              </a:rPr>
              <a:t> Sampling error estimate: +/- 7.5% for Chamber member sample</a:t>
            </a:r>
          </a:p>
          <a:p>
            <a:pPr marL="0" lvl="2" indent="457200" eaLnBrk="1" hangingPunct="1">
              <a:spcBef>
                <a:spcPct val="0"/>
              </a:spcBef>
            </a:pPr>
            <a:endParaRPr lang="en-US" altLang="en-US" sz="1600" i="1" smtClean="0">
              <a:latin typeface="Lucida Grande" pitchFamily="2" charset="0"/>
              <a:ea typeface="Lucida Grande" pitchFamily="2" charset="0"/>
              <a:cs typeface="Lucida Grande" pitchFamily="2" charset="0"/>
            </a:endParaRPr>
          </a:p>
          <a:p>
            <a:pPr marL="0" lvl="2" indent="457200" eaLnBrk="1" hangingPunct="1">
              <a:spcBef>
                <a:spcPct val="0"/>
              </a:spcBef>
            </a:pPr>
            <a:r>
              <a:rPr lang="en-US" altLang="en-US" sz="16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Sources: US Census Bureau, 2014 total employee establishments; DSS Research Error Estimate Calculat</a:t>
            </a:r>
            <a:r>
              <a:rPr lang="en-US" altLang="en-US" sz="1600" i="1" smtClean="0">
                <a:solidFill>
                  <a:srgbClr val="000000"/>
                </a:solidFill>
                <a:latin typeface="Arial Narrow" pitchFamily="34" charset="0"/>
                <a:ea typeface="Lucida Grande" pitchFamily="2" charset="0"/>
                <a:cs typeface="Lucida Grande" pitchFamily="2" charset="0"/>
              </a:rPr>
              <a:t>or, 2016</a:t>
            </a:r>
          </a:p>
          <a:p>
            <a:pPr marL="0" lvl="2" indent="457200" eaLnBrk="1" hangingPunct="1">
              <a:spcBef>
                <a:spcPct val="0"/>
              </a:spcBef>
            </a:pPr>
            <a:endParaRPr lang="en-US" altLang="en-US" sz="1600" i="1" smtClean="0">
              <a:latin typeface="Lucida Grande" pitchFamily="2" charset="0"/>
              <a:ea typeface="Lucida Grande" pitchFamily="2" charset="0"/>
              <a:cs typeface="Lucida Grande" pitchFamily="2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967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601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053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399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401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88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91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371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2" indent="457200" eaLnBrk="1" hangingPunct="1">
              <a:spcBef>
                <a:spcPct val="0"/>
              </a:spcBef>
            </a:pPr>
            <a:r>
              <a:rPr lang="en-US" altLang="en-US" sz="18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Regions including: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Cumberland, MD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Altoona, PA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Pittsfield, MA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Burlington, VT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Roanoke, VA</a:t>
            </a:r>
          </a:p>
          <a:p>
            <a:pPr marL="0" lvl="3" indent="685800" eaLnBrk="1" hangingPunct="1">
              <a:spcBef>
                <a:spcPct val="0"/>
              </a:spcBef>
            </a:pPr>
            <a:r>
              <a:rPr lang="en-US" altLang="en-US" sz="1600" i="1" smtClean="0">
                <a:solidFill>
                  <a:srgbClr val="000000"/>
                </a:solidFill>
                <a:latin typeface="Lucida Grande" pitchFamily="2" charset="0"/>
                <a:ea typeface="Lucida Grande" pitchFamily="2" charset="0"/>
                <a:cs typeface="Lucida Grande" pitchFamily="2" charset="0"/>
              </a:rPr>
              <a:t>Ashville, NC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693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/>
        <p:txBody>
          <a:bodyPr lIns="91438" tIns="45719" rIns="91438" bIns="45719"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107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/>
        <p:txBody>
          <a:bodyPr lIns="91438" tIns="45719" rIns="91438" bIns="45719"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271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3490" name="Notes Placeholder 2"/>
          <p:cNvSpPr>
            <a:spLocks noGrp="1"/>
          </p:cNvSpPr>
          <p:nvPr>
            <p:ph type="body" idx="1"/>
          </p:nvPr>
        </p:nvSpPr>
        <p:spPr/>
        <p:txBody>
          <a:bodyPr lIns="91438" tIns="45719" rIns="91438" bIns="45719"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8014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/>
        <p:txBody>
          <a:bodyPr lIns="91438" tIns="45719" rIns="91438" bIns="45719"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545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8" tIns="45719" rIns="91438" bIns="45719"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1395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8" tIns="45719" rIns="91438" bIns="45719"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076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8" tIns="45719" rIns="91438" bIns="45719"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2201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8" tIns="45719" rIns="91438" bIns="45719"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000000"/>
              </a:solidFill>
              <a:latin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38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4260861"/>
            <a:ext cx="15544800" cy="2940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7772400"/>
            <a:ext cx="128016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FDE723-1EFA-4D25-B0E8-1398773813BC}" type="datetimeFigureOut">
              <a:rPr lang="en-US" altLang="en-US"/>
              <a:pPr/>
              <a:t>11/3/2017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68FA8E-31F5-4D39-B6C1-777A2F93EA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6236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C98B07-DADE-4E8C-AAE6-47867672E547}" type="datetimeFigureOut">
              <a:rPr lang="en-US" altLang="en-US"/>
              <a:pPr/>
              <a:t>11/3/2017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224821-0E72-4BCA-BDB8-FFF46EA043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0285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8813811"/>
            <a:ext cx="15544800" cy="272415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5813427"/>
            <a:ext cx="15544800" cy="3000374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F1AAEA-7EFE-4D16-8F2B-10D7BDB4F399}" type="datetimeFigureOut">
              <a:rPr lang="en-US" altLang="en-US"/>
              <a:pPr/>
              <a:t>11/3/2017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BF7DBC-1DD7-46F3-ADF2-68CA9EC934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0701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6400811"/>
            <a:ext cx="16306800" cy="18103850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440400" y="6400811"/>
            <a:ext cx="16306800" cy="18103850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F9DD96-7140-4403-85A4-AC0F425D111B}" type="datetimeFigureOut">
              <a:rPr lang="en-US" altLang="en-US"/>
              <a:pPr/>
              <a:t>11/3/2017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A6FA2-64B9-4831-A58F-F4CA170BFD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034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49276"/>
            <a:ext cx="16459200" cy="2286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070226"/>
            <a:ext cx="8080376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4349750"/>
            <a:ext cx="8080376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61" y="3070226"/>
            <a:ext cx="8083550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61" y="4349750"/>
            <a:ext cx="8083550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EA40E8-2BFC-46E9-AC92-F6ACE0A2888B}" type="datetimeFigureOut">
              <a:rPr lang="en-US" altLang="en-US"/>
              <a:pPr/>
              <a:t>11/3/2017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56E93D-80AF-4D1E-A4DD-4B1E3A30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3844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49478E-29E7-40E6-AE87-4C490D498D6A}" type="datetimeFigureOut">
              <a:rPr lang="en-US" altLang="en-US"/>
              <a:pPr/>
              <a:t>11/3/2017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733B83-F91E-48B2-B414-5402254AFA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5110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5B506E-DDD3-469B-9CBC-A2D286EB2204}" type="datetimeFigureOut">
              <a:rPr lang="en-US" altLang="en-US"/>
              <a:pPr/>
              <a:t>11/3/2017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075BBC-E194-4899-98B5-1A5BD1B8F7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44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546100"/>
            <a:ext cx="6016626" cy="232410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546105"/>
            <a:ext cx="10223500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5" y="2870205"/>
            <a:ext cx="6016626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9D0A21-D0DC-433A-9998-039E56C3C49F}" type="datetimeFigureOut">
              <a:rPr lang="en-US" altLang="en-US"/>
              <a:pPr/>
              <a:t>11/3/2017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7E3691-7D22-4B8F-8CB0-2A57A9E76D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2344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9601200"/>
            <a:ext cx="10972800" cy="113347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1225550"/>
            <a:ext cx="10972800" cy="8229600"/>
          </a:xfrm>
        </p:spPr>
        <p:txBody>
          <a:bodyPr rtlCol="0">
            <a:normAutofit/>
          </a:bodyPr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10734676"/>
            <a:ext cx="109728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138D3A-C82C-4937-8D71-13BD7213AC57}" type="datetimeFigureOut">
              <a:rPr lang="en-US" altLang="en-US"/>
              <a:pPr/>
              <a:t>11/3/2017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526CC9-4CBA-43D0-8EDF-2FCFADD074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8567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DF6EB8-495B-4312-8255-573C35CFC02F}" type="datetimeFigureOut">
              <a:rPr lang="en-US" altLang="en-US"/>
              <a:pPr/>
              <a:t>11/3/2017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0A259-CF71-4A56-874C-76C9E5AF0B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9025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517600" y="1098550"/>
            <a:ext cx="8229600" cy="23406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1098550"/>
            <a:ext cx="24384000" cy="23406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589813-5998-413B-B181-E5224BBF0F89}" type="datetimeFigureOut">
              <a:rPr lang="en-US" altLang="en-US"/>
              <a:pPr/>
              <a:t>11/3/2017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6B2191-285B-43FD-BBBD-338EB4C153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2500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2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/>
            </a:lvl1pPr>
          </a:lstStyle>
          <a:p>
            <a:fld id="{93CA6C7F-6982-408B-B6DA-600AAE4811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799839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8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/>
            </a:lvl1pPr>
          </a:lstStyle>
          <a:p>
            <a:fld id="{32B3E670-0CCE-42F2-86D8-74AB263EE7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3424243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>
          <a:xfrm>
            <a:off x="15544800" y="12269788"/>
            <a:ext cx="1533525" cy="741362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897938" y="13093700"/>
            <a:ext cx="476250" cy="471488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/>
            </a:lvl1pPr>
          </a:lstStyle>
          <a:p>
            <a:fld id="{CAA13E22-D228-45F4-9A55-C353D57D8C8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3884613" y="12271375"/>
            <a:ext cx="11433175" cy="73025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25152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>
          <a:xfrm>
            <a:off x="15544800" y="12269788"/>
            <a:ext cx="1533525" cy="741362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897938" y="13093700"/>
            <a:ext cx="476250" cy="471488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/>
            </a:lvl1pPr>
          </a:lstStyle>
          <a:p>
            <a:fld id="{70ECF5BF-23CD-42D8-8EDE-E37D5852472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3884613" y="12271375"/>
            <a:ext cx="11433175" cy="73025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9323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>
          <a:xfrm>
            <a:off x="15544800" y="12269788"/>
            <a:ext cx="1533525" cy="741362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897938" y="13093700"/>
            <a:ext cx="476250" cy="471488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/>
            </a:lvl1pPr>
          </a:lstStyle>
          <a:p>
            <a:fld id="{D910ADEB-0BD9-46FF-B6E9-D663C94174D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3884613" y="12271375"/>
            <a:ext cx="11433175" cy="73025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63575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/>
            </a:lvl1pPr>
          </a:lstStyle>
          <a:p>
            <a:fld id="{D05C55DD-163F-4531-9D4C-2CD599906CB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Footer Placeholder 11"/>
          <p:cNvSpPr>
            <a:spLocks noGrp="1"/>
          </p:cNvSpPr>
          <p:nvPr>
            <p:ph type="ftr" sz="quarter" idx="12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1830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549275"/>
            <a:ext cx="16459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18288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3200400"/>
            <a:ext cx="16459200" cy="905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914400" y="12712700"/>
            <a:ext cx="42672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91440" rIns="182880" bIns="91440" numCol="1" anchor="ctr" anchorCtr="0" compatLnSpc="1">
            <a:prstTxWarp prst="textNoShape">
              <a:avLst/>
            </a:prstTxWarp>
          </a:bodyPr>
          <a:lstStyle>
            <a:lvl1pPr hangingPunct="0">
              <a:defRPr sz="2400">
                <a:solidFill>
                  <a:srgbClr val="898989"/>
                </a:solidFill>
              </a:defRPr>
            </a:lvl1pPr>
          </a:lstStyle>
          <a:p>
            <a:fld id="{7A2A0E91-209D-4E78-BAB7-EA15BC771C87}" type="datetimeFigureOut">
              <a:rPr lang="en-US" altLang="en-US"/>
              <a:pPr/>
              <a:t>11/3/2017</a:t>
            </a:fld>
            <a:endParaRPr lang="en-US" altLang="en-US"/>
          </a:p>
        </p:txBody>
      </p:sp>
      <p:sp>
        <p:nvSpPr>
          <p:cNvPr id="1029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6248400" y="12712700"/>
            <a:ext cx="57912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91440" rIns="182880" bIns="91440" numCol="1" anchor="ctr" anchorCtr="0" compatLnSpc="1">
            <a:prstTxWarp prst="textNoShape">
              <a:avLst/>
            </a:prstTxWarp>
          </a:bodyPr>
          <a:lstStyle>
            <a:lvl1pPr algn="ctr" hangingPunct="0">
              <a:defRPr sz="2400">
                <a:solidFill>
                  <a:srgbClr val="898989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3106400" y="12712700"/>
            <a:ext cx="42672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91440" rIns="182880" bIns="91440" numCol="1" anchor="ctr" anchorCtr="0" compatLnSpc="1">
            <a:prstTxWarp prst="textNoShape">
              <a:avLst/>
            </a:prstTxWarp>
          </a:bodyPr>
          <a:lstStyle>
            <a:lvl1pPr algn="r" hangingPunct="0">
              <a:defRPr sz="2400">
                <a:solidFill>
                  <a:srgbClr val="898989"/>
                </a:solidFill>
              </a:defRPr>
            </a:lvl1pPr>
          </a:lstStyle>
          <a:p>
            <a:fld id="{2333EB89-6872-4034-B6E1-8964F5CB731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xStyles>
    <p:titleStyle>
      <a:lvl1pPr algn="ctr" defTabSz="1828800" rtl="0" eaLnBrk="0" fontAlgn="base" hangingPunct="0">
        <a:spcBef>
          <a:spcPct val="0"/>
        </a:spcBef>
        <a:spcAft>
          <a:spcPct val="0"/>
        </a:spcAft>
        <a:defRPr sz="88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1828800" rtl="0" eaLnBrk="0" fontAlgn="base" hangingPunct="0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1828800" rtl="0" eaLnBrk="0" fontAlgn="base" hangingPunct="0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1828800" rtl="0" eaLnBrk="0" fontAlgn="base" hangingPunct="0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1828800" rtl="0" eaLnBrk="0" fontAlgn="base" hangingPunct="0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1828800" rtl="0" fontAlgn="base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1828800" rtl="0" fontAlgn="base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1828800" rtl="0" fontAlgn="base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1828800" rtl="0" fontAlgn="base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685800" indent="-685800" algn="l" defTabSz="18288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1485900" indent="-571500" algn="l" defTabSz="18288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56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2286000" indent="-457200" algn="l" defTabSz="18288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3200400" indent="-457200" algn="l" defTabSz="18288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4114800" indent="-457200" algn="l" defTabSz="18288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5029200" indent="-457200" algn="l" defTabSz="1828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3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4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5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emf"/><Relationship Id="rId5" Type="http://schemas.openxmlformats.org/officeDocument/2006/relationships/oleObject" Target="../embeddings/Microsoft_Excel_97-2003_Worksheet6.xls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7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8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9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Microsoft_Excel_97-2003_Worksheet11.xls"/><Relationship Id="rId5" Type="http://schemas.openxmlformats.org/officeDocument/2006/relationships/image" Target="../media/image18.png"/><Relationship Id="rId4" Type="http://schemas.openxmlformats.org/officeDocument/2006/relationships/oleObject" Target="../embeddings/Microsoft_Excel_97-2003_Worksheet10.xls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chart" Target="../charts/chart1.xml"/><Relationship Id="rId5" Type="http://schemas.openxmlformats.org/officeDocument/2006/relationships/image" Target="../media/image18.png"/><Relationship Id="rId4" Type="http://schemas.openxmlformats.org/officeDocument/2006/relationships/oleObject" Target="../embeddings/Microsoft_Excel_97-2003_Worksheet12.xls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Microsoft_Excel_97-2003_Worksheet14.xls"/><Relationship Id="rId5" Type="http://schemas.openxmlformats.org/officeDocument/2006/relationships/image" Target="../media/image18.png"/><Relationship Id="rId4" Type="http://schemas.openxmlformats.org/officeDocument/2006/relationships/oleObject" Target="../embeddings/Microsoft_Excel_97-2003_Worksheet13.xls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1.png"/><Relationship Id="rId5" Type="http://schemas.openxmlformats.org/officeDocument/2006/relationships/oleObject" Target="../embeddings/Microsoft_Excel_97-2003_Worksheet15.xls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2.png"/><Relationship Id="rId5" Type="http://schemas.openxmlformats.org/officeDocument/2006/relationships/oleObject" Target="../embeddings/Microsoft_Excel_97-2003_Worksheet16.xls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3"/>
          <p:cNvSpPr txBox="1">
            <a:spLocks noChangeArrowheads="1"/>
          </p:cNvSpPr>
          <p:nvPr/>
        </p:nvSpPr>
        <p:spPr bwMode="auto">
          <a:xfrm>
            <a:off x="12598400" y="12438063"/>
            <a:ext cx="1841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1506" name="Picture 4" descr="mountainscap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58225" y="3640138"/>
            <a:ext cx="22064663" cy="1072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Shape 111"/>
          <p:cNvSpPr>
            <a:spLocks noChangeArrowheads="1"/>
          </p:cNvSpPr>
          <p:nvPr/>
        </p:nvSpPr>
        <p:spPr bwMode="auto">
          <a:xfrm>
            <a:off x="10074502" y="388144"/>
            <a:ext cx="7161212" cy="650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r" eaLnBrk="1">
              <a:lnSpc>
                <a:spcPct val="90000"/>
              </a:lnSpc>
            </a:pPr>
            <a:r>
              <a:rPr lang="en-US" altLang="en-US" sz="11500" b="1" dirty="0">
                <a:solidFill>
                  <a:srgbClr val="006600"/>
                </a:solidFill>
                <a:latin typeface="Helvetica" pitchFamily="2" charset="0"/>
                <a:sym typeface="Helvetica" pitchFamily="2" charset="0"/>
              </a:rPr>
              <a:t>Economic</a:t>
            </a:r>
          </a:p>
          <a:p>
            <a:pPr algn="r" eaLnBrk="1">
              <a:lnSpc>
                <a:spcPct val="90000"/>
              </a:lnSpc>
            </a:pPr>
            <a:r>
              <a:rPr lang="en-US" altLang="en-US" sz="11500" b="1" dirty="0">
                <a:solidFill>
                  <a:srgbClr val="006600"/>
                </a:solidFill>
                <a:latin typeface="Helvetica" pitchFamily="2" charset="0"/>
                <a:sym typeface="Helvetica" pitchFamily="2" charset="0"/>
              </a:rPr>
              <a:t>Climate</a:t>
            </a:r>
          </a:p>
          <a:p>
            <a:pPr algn="r" eaLnBrk="1">
              <a:lnSpc>
                <a:spcPct val="90000"/>
              </a:lnSpc>
            </a:pPr>
            <a:r>
              <a:rPr lang="en-US" altLang="en-US" sz="11500" b="1" dirty="0">
                <a:solidFill>
                  <a:srgbClr val="006600"/>
                </a:solidFill>
                <a:latin typeface="Helvetica" pitchFamily="2" charset="0"/>
                <a:sym typeface="Helvetica" pitchFamily="2" charset="0"/>
              </a:rPr>
              <a:t>Study</a:t>
            </a:r>
          </a:p>
          <a:p>
            <a:pPr algn="r" eaLnBrk="1">
              <a:lnSpc>
                <a:spcPct val="90000"/>
              </a:lnSpc>
            </a:pPr>
            <a:r>
              <a:rPr lang="en-US" altLang="en-US" sz="11500" b="1" dirty="0">
                <a:solidFill>
                  <a:srgbClr val="006600"/>
                </a:solidFill>
                <a:latin typeface="Helvetica" pitchFamily="2" charset="0"/>
                <a:sym typeface="Helvetica" pitchFamily="2" charset="0"/>
              </a:rPr>
              <a:t>2017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979275" y="9363870"/>
            <a:ext cx="6011863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Researchers</a:t>
            </a: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:  </a:t>
            </a:r>
            <a:b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</a:b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	John McGrath, Ph.D. 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	Skip Glenn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Adobe Gothic Std B" pitchFamily="34" charset="-128"/>
              <a:cs typeface="Arial" panose="020B0604020202020204" pitchFamily="34" charset="0"/>
              <a:sym typeface="Gill Sans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Research Assistant:  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	Edwin Kesslak</a:t>
            </a:r>
          </a:p>
        </p:txBody>
      </p:sp>
      <p:sp>
        <p:nvSpPr>
          <p:cNvPr id="2" name="Rectangle 1"/>
          <p:cNvSpPr/>
          <p:nvPr/>
        </p:nvSpPr>
        <p:spPr>
          <a:xfrm>
            <a:off x="11583988" y="7412492"/>
            <a:ext cx="9144000" cy="14691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Presented November 3, 2017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Cambria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Regional Summit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8737600" y="-76200"/>
            <a:ext cx="9601200" cy="13850144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530" name="Shape 111"/>
          <p:cNvSpPr>
            <a:spLocks noChangeArrowheads="1"/>
          </p:cNvSpPr>
          <p:nvPr/>
        </p:nvSpPr>
        <p:spPr bwMode="auto">
          <a:xfrm>
            <a:off x="1374775" y="1387475"/>
            <a:ext cx="5984875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9600" b="1">
                <a:solidFill>
                  <a:srgbClr val="444444"/>
                </a:solidFill>
                <a:latin typeface="Helvetica" pitchFamily="2" charset="0"/>
                <a:sym typeface="Helvetica" pitchFamily="2" charset="0"/>
              </a:rPr>
              <a:t>Economic</a:t>
            </a:r>
          </a:p>
          <a:p>
            <a:pPr eaLnBrk="1">
              <a:lnSpc>
                <a:spcPct val="70000"/>
              </a:lnSpc>
            </a:pPr>
            <a:r>
              <a:rPr lang="en-US" altLang="en-US" sz="9600" b="1">
                <a:solidFill>
                  <a:srgbClr val="444444"/>
                </a:solidFill>
                <a:latin typeface="Helvetica" pitchFamily="2" charset="0"/>
                <a:sym typeface="Helvetica" pitchFamily="2" charset="0"/>
              </a:rPr>
              <a:t>Climate</a:t>
            </a:r>
          </a:p>
          <a:p>
            <a:pPr eaLnBrk="1">
              <a:lnSpc>
                <a:spcPct val="70000"/>
              </a:lnSpc>
            </a:pPr>
            <a:r>
              <a:rPr lang="en-US" altLang="en-US" sz="9600" b="1">
                <a:solidFill>
                  <a:srgbClr val="444444"/>
                </a:solidFill>
                <a:latin typeface="Helvetica" pitchFamily="2" charset="0"/>
                <a:sym typeface="Helvetica" pitchFamily="2" charset="0"/>
              </a:rPr>
              <a:t>Study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35977" y="5181143"/>
            <a:ext cx="9091282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kern="0" dirty="0">
                <a:solidFill>
                  <a:srgbClr val="FFBF11"/>
                </a:solidFill>
                <a:latin typeface="Gill Sans"/>
                <a:ea typeface="Gill Sans"/>
                <a:cs typeface="Gill Sans"/>
                <a:sym typeface="Gill Sans"/>
              </a:rPr>
              <a:t>Background</a:t>
            </a:r>
          </a:p>
        </p:txBody>
      </p:sp>
      <p:sp>
        <p:nvSpPr>
          <p:cNvPr id="22532" name="Shape 111"/>
          <p:cNvSpPr>
            <a:spLocks noChangeArrowheads="1"/>
          </p:cNvSpPr>
          <p:nvPr/>
        </p:nvSpPr>
        <p:spPr bwMode="auto">
          <a:xfrm>
            <a:off x="9375775" y="1425575"/>
            <a:ext cx="8070850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138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24th Year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00522" y="4307658"/>
            <a:ext cx="9091282" cy="103946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Objectives:</a:t>
            </a:r>
          </a:p>
          <a:p>
            <a:pPr marL="0" lvl="1" indent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4000" i="1" kern="0" dirty="0">
              <a:latin typeface="Gill Sans"/>
              <a:ea typeface="Gill Sans"/>
              <a:cs typeface="Gill Sans"/>
              <a:sym typeface="Gill Sans"/>
            </a:endParaRPr>
          </a:p>
          <a:p>
            <a:pPr marL="0" lvl="1" indent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To fill a major gap </a:t>
            </a:r>
          </a:p>
          <a:p>
            <a:pPr marL="0" lvl="1" indent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in economic data</a:t>
            </a:r>
          </a:p>
          <a:p>
            <a:pPr marL="0" lvl="2" indent="6858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0000"/>
              <a:defRPr/>
            </a:pPr>
            <a:r>
              <a:rPr lang="en-US" sz="4400" b="1" i="1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lang="en-US" sz="2400" b="1" i="1" kern="0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1" indent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To measure your attitudes</a:t>
            </a:r>
          </a:p>
          <a:p>
            <a:pPr marL="0" lvl="1" indent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about the future</a:t>
            </a:r>
          </a:p>
          <a:p>
            <a:pPr marL="0" lvl="2" indent="6858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i="1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lang="en-US" sz="2400" b="1" i="1" kern="0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1" indent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To track and compare </a:t>
            </a:r>
          </a:p>
          <a:p>
            <a:pPr marL="0" lvl="1" indent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kern="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data over time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3800" kern="0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8000" kern="0" dirty="0">
              <a:solidFill>
                <a:srgbClr val="FFBF1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3" name="Picture 4" descr="Image result for check mark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066" y="1387945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laceholder_big.001-filter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8" t="40" r="19322"/>
          <a:stretch>
            <a:fillRect/>
          </a:stretch>
        </p:blipFill>
        <p:spPr bwMode="auto">
          <a:xfrm>
            <a:off x="11288713" y="-76200"/>
            <a:ext cx="7050087" cy="138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145" name="Group 145"/>
          <p:cNvGrpSpPr/>
          <p:nvPr/>
        </p:nvGrpSpPr>
        <p:grpSpPr>
          <a:xfrm>
            <a:off x="-1" y="1352551"/>
            <a:ext cx="19143459" cy="6670150"/>
            <a:chOff x="8534400" y="0"/>
            <a:chExt cx="4597400" cy="5346700"/>
          </a:xfrm>
          <a:solidFill>
            <a:srgbClr val="0070C0"/>
          </a:solidFill>
        </p:grpSpPr>
        <p:sp>
          <p:nvSpPr>
            <p:cNvPr id="138" name="Shape 138"/>
            <p:cNvSpPr/>
            <p:nvPr/>
          </p:nvSpPr>
          <p:spPr>
            <a:xfrm>
              <a:off x="8534400" y="0"/>
              <a:ext cx="4597400" cy="5346700"/>
            </a:xfrm>
            <a:prstGeom prst="rect">
              <a:avLst/>
            </a:prstGeom>
            <a:grpFill/>
            <a:ln w="25400" cap="flat">
              <a:solidFill>
                <a:srgbClr val="FEC700">
                  <a:alpha val="5000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grpSp>
          <p:nvGrpSpPr>
            <p:cNvPr id="144" name="Group 144"/>
            <p:cNvGrpSpPr/>
            <p:nvPr/>
          </p:nvGrpSpPr>
          <p:grpSpPr>
            <a:xfrm>
              <a:off x="11226800" y="3556000"/>
              <a:ext cx="1089853" cy="1103694"/>
              <a:chOff x="0" y="0"/>
              <a:chExt cx="1089852" cy="1103693"/>
            </a:xfrm>
            <a:grpFill/>
          </p:grpSpPr>
          <p:sp>
            <p:nvSpPr>
              <p:cNvPr id="141" name="Shape 141"/>
              <p:cNvSpPr/>
              <p:nvPr/>
            </p:nvSpPr>
            <p:spPr>
              <a:xfrm>
                <a:off x="139700" y="228600"/>
                <a:ext cx="818695" cy="6557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73" y="21600"/>
                    </a:moveTo>
                    <a:cubicBezTo>
                      <a:pt x="5068" y="21600"/>
                      <a:pt x="5361" y="21461"/>
                      <a:pt x="5584" y="21182"/>
                    </a:cubicBezTo>
                    <a:lnTo>
                      <a:pt x="16846" y="7123"/>
                    </a:lnTo>
                    <a:lnTo>
                      <a:pt x="18501" y="9189"/>
                    </a:lnTo>
                    <a:lnTo>
                      <a:pt x="21600" y="5320"/>
                    </a:lnTo>
                    <a:lnTo>
                      <a:pt x="17710" y="418"/>
                    </a:lnTo>
                    <a:cubicBezTo>
                      <a:pt x="17487" y="139"/>
                      <a:pt x="17194" y="0"/>
                      <a:pt x="16898" y="0"/>
                    </a:cubicBezTo>
                    <a:cubicBezTo>
                      <a:pt x="16603" y="1"/>
                      <a:pt x="16310" y="139"/>
                      <a:pt x="16087" y="418"/>
                    </a:cubicBezTo>
                    <a:lnTo>
                      <a:pt x="4819" y="14484"/>
                    </a:lnTo>
                    <a:lnTo>
                      <a:pt x="3099" y="12336"/>
                    </a:lnTo>
                    <a:lnTo>
                      <a:pt x="0" y="16205"/>
                    </a:lnTo>
                    <a:lnTo>
                      <a:pt x="3961" y="21183"/>
                    </a:lnTo>
                    <a:lnTo>
                      <a:pt x="3961" y="21182"/>
                    </a:lnTo>
                    <a:cubicBezTo>
                      <a:pt x="4184" y="21461"/>
                      <a:pt x="4477" y="21600"/>
                      <a:pt x="4773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0" y="0"/>
                <a:ext cx="737844" cy="6723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9" y="18982"/>
                    </a:moveTo>
                    <a:lnTo>
                      <a:pt x="488" y="18994"/>
                    </a:lnTo>
                    <a:lnTo>
                      <a:pt x="2862" y="21600"/>
                    </a:lnTo>
                    <a:lnTo>
                      <a:pt x="16026" y="7133"/>
                    </a:lnTo>
                    <a:lnTo>
                      <a:pt x="16217" y="6924"/>
                    </a:lnTo>
                    <a:lnTo>
                      <a:pt x="18162" y="9059"/>
                    </a:lnTo>
                    <a:lnTo>
                      <a:pt x="21600" y="5287"/>
                    </a:lnTo>
                    <a:lnTo>
                      <a:pt x="17154" y="407"/>
                    </a:lnTo>
                    <a:cubicBezTo>
                      <a:pt x="16906" y="136"/>
                      <a:pt x="16581" y="1"/>
                      <a:pt x="16253" y="0"/>
                    </a:cubicBezTo>
                    <a:cubicBezTo>
                      <a:pt x="15925" y="1"/>
                      <a:pt x="15600" y="136"/>
                      <a:pt x="15353" y="407"/>
                    </a:cubicBezTo>
                    <a:lnTo>
                      <a:pt x="371" y="16849"/>
                    </a:lnTo>
                    <a:cubicBezTo>
                      <a:pt x="124" y="17120"/>
                      <a:pt x="1" y="17476"/>
                      <a:pt x="0" y="17835"/>
                    </a:cubicBezTo>
                    <a:cubicBezTo>
                      <a:pt x="1" y="18173"/>
                      <a:pt x="110" y="18509"/>
                      <a:pt x="328" y="18774"/>
                    </a:cubicBezTo>
                    <a:cubicBezTo>
                      <a:pt x="328" y="18774"/>
                      <a:pt x="499" y="18982"/>
                      <a:pt x="499" y="1898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355600" y="431800"/>
                <a:ext cx="734253" cy="67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55" y="12578"/>
                    </a:moveTo>
                    <a:lnTo>
                      <a:pt x="0" y="16355"/>
                    </a:lnTo>
                    <a:lnTo>
                      <a:pt x="4363" y="21193"/>
                    </a:lnTo>
                    <a:lnTo>
                      <a:pt x="4362" y="21193"/>
                    </a:lnTo>
                    <a:cubicBezTo>
                      <a:pt x="4611" y="21464"/>
                      <a:pt x="4937" y="21600"/>
                      <a:pt x="5266" y="21600"/>
                    </a:cubicBezTo>
                    <a:cubicBezTo>
                      <a:pt x="5596" y="21600"/>
                      <a:pt x="5924" y="21464"/>
                      <a:pt x="6173" y="21192"/>
                    </a:cubicBezTo>
                    <a:lnTo>
                      <a:pt x="21227" y="4740"/>
                    </a:lnTo>
                    <a:cubicBezTo>
                      <a:pt x="21476" y="4468"/>
                      <a:pt x="21600" y="4112"/>
                      <a:pt x="21600" y="3751"/>
                    </a:cubicBezTo>
                    <a:cubicBezTo>
                      <a:pt x="21600" y="3391"/>
                      <a:pt x="21476" y="3034"/>
                      <a:pt x="21227" y="2762"/>
                    </a:cubicBezTo>
                    <a:lnTo>
                      <a:pt x="18694" y="0"/>
                    </a:lnTo>
                    <a:lnTo>
                      <a:pt x="5338" y="14635"/>
                    </a:lnTo>
                    <a:cubicBezTo>
                      <a:pt x="5338" y="14635"/>
                      <a:pt x="3455" y="12578"/>
                      <a:pt x="3455" y="1257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sp>
        <p:nvSpPr>
          <p:cNvPr id="23555" name="Shape 147"/>
          <p:cNvSpPr>
            <a:spLocks noChangeArrowheads="1"/>
          </p:cNvSpPr>
          <p:nvPr/>
        </p:nvSpPr>
        <p:spPr bwMode="auto">
          <a:xfrm>
            <a:off x="836613" y="1844675"/>
            <a:ext cx="11390312" cy="652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138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Spotlight</a:t>
            </a:r>
          </a:p>
          <a:p>
            <a:pPr eaLnBrk="1">
              <a:lnSpc>
                <a:spcPct val="70000"/>
              </a:lnSpc>
            </a:pPr>
            <a:r>
              <a:rPr lang="en-US" altLang="en-US" sz="138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Again </a:t>
            </a:r>
          </a:p>
          <a:p>
            <a:pPr eaLnBrk="1">
              <a:lnSpc>
                <a:spcPct val="70000"/>
              </a:lnSpc>
            </a:pPr>
            <a:endParaRPr lang="en-US" altLang="en-US" sz="6400" b="1">
              <a:latin typeface="Helvetica" pitchFamily="2" charset="0"/>
              <a:sym typeface="Helvetica" pitchFamily="2" charset="0"/>
            </a:endParaRPr>
          </a:p>
          <a:p>
            <a:pPr eaLnBrk="1">
              <a:lnSpc>
                <a:spcPct val="70000"/>
              </a:lnSpc>
            </a:pPr>
            <a:r>
              <a:rPr lang="en-US" altLang="en-US" sz="6400" b="1">
                <a:latin typeface="Helvetica" pitchFamily="2" charset="0"/>
                <a:sym typeface="Helvetica" pitchFamily="2" charset="0"/>
              </a:rPr>
              <a:t>THIS YEAR</a:t>
            </a:r>
            <a:br>
              <a:rPr lang="en-US" altLang="en-US" sz="6400" b="1">
                <a:latin typeface="Helvetica" pitchFamily="2" charset="0"/>
                <a:sym typeface="Helvetica" pitchFamily="2" charset="0"/>
              </a:rPr>
            </a:br>
            <a:endParaRPr lang="en-US" altLang="en-US" sz="6400" b="1">
              <a:latin typeface="Helvetica" pitchFamily="2" charset="0"/>
              <a:sym typeface="Helvetica" pitchFamily="2" charset="0"/>
            </a:endParaRPr>
          </a:p>
          <a:p>
            <a:pPr eaLnBrk="1">
              <a:lnSpc>
                <a:spcPct val="70000"/>
              </a:lnSpc>
            </a:pPr>
            <a:r>
              <a:rPr lang="en-US" altLang="en-US" sz="64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QUALITY OF LIFE INDEX</a:t>
            </a:r>
          </a:p>
          <a:p>
            <a:pPr eaLnBrk="1">
              <a:lnSpc>
                <a:spcPct val="70000"/>
              </a:lnSpc>
            </a:pPr>
            <a:endParaRPr lang="en-US" altLang="en-US" sz="6400" b="1"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23556" name="Shape 151"/>
          <p:cNvSpPr>
            <a:spLocks noChangeArrowheads="1"/>
          </p:cNvSpPr>
          <p:nvPr/>
        </p:nvSpPr>
        <p:spPr bwMode="auto">
          <a:xfrm>
            <a:off x="16848138" y="679450"/>
            <a:ext cx="6223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03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6211" y="7579627"/>
            <a:ext cx="9582158" cy="29956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800" b="1" i="1" kern="0" dirty="0">
              <a:latin typeface="Helvetica"/>
              <a:ea typeface="Gill Sans"/>
              <a:cs typeface="Helvetica"/>
              <a:sym typeface="Gill Sans"/>
            </a:endParaRPr>
          </a:p>
          <a:p>
            <a:pPr marL="0" lvl="1" indent="0"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kern="0" dirty="0">
                <a:latin typeface="Helvetica"/>
                <a:ea typeface="Gill Sans"/>
                <a:cs typeface="Helvetica"/>
                <a:sym typeface="Gill Sans"/>
              </a:rPr>
              <a:t>Johnstown’s overall score versus peer “Mountain Towns”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400" kern="0" dirty="0"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3558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088" y="-76200"/>
            <a:ext cx="14312900" cy="138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01447" y="11226504"/>
            <a:ext cx="8332410" cy="28110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0" dirty="0">
                <a:solidFill>
                  <a:schemeClr val="bg1"/>
                </a:solidFill>
                <a:latin typeface="Arial Black"/>
                <a:ea typeface="Gill Sans"/>
                <a:cs typeface="Arial Black"/>
                <a:sym typeface="Gill Sans"/>
              </a:rPr>
              <a:t>MOUNTAIN 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0" dirty="0">
                <a:solidFill>
                  <a:schemeClr val="bg1"/>
                </a:solidFill>
                <a:latin typeface="Arial Black"/>
                <a:ea typeface="Gill Sans"/>
                <a:cs typeface="Arial Black"/>
                <a:sym typeface="Gill Sans"/>
              </a:rPr>
              <a:t>TOWNS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4" name="Picture 4" descr="Image result for check mark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756" y="10446394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9" name="Group 759"/>
          <p:cNvGrpSpPr>
            <a:grpSpLocks/>
          </p:cNvGrpSpPr>
          <p:nvPr/>
        </p:nvGrpSpPr>
        <p:grpSpPr bwMode="auto">
          <a:xfrm>
            <a:off x="1771650" y="4086225"/>
            <a:ext cx="4217988" cy="2122488"/>
            <a:chOff x="0" y="0"/>
            <a:chExt cx="4218966" cy="2122860"/>
          </a:xfrm>
        </p:grpSpPr>
        <p:sp>
          <p:nvSpPr>
            <p:cNvPr id="752" name="Shape 752"/>
            <p:cNvSpPr/>
            <p:nvPr/>
          </p:nvSpPr>
          <p:spPr>
            <a:xfrm>
              <a:off x="0" y="0"/>
              <a:ext cx="4218966" cy="205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0"/>
                  </a:moveTo>
                  <a:lnTo>
                    <a:pt x="21596" y="9241"/>
                  </a:lnTo>
                  <a:lnTo>
                    <a:pt x="21600" y="21600"/>
                  </a:lnTo>
                  <a:lnTo>
                    <a:pt x="0" y="21515"/>
                  </a:lnTo>
                  <a:lnTo>
                    <a:pt x="9" y="9241"/>
                  </a:lnTo>
                  <a:lnTo>
                    <a:pt x="10740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623" name="Shape 753"/>
            <p:cNvSpPr>
              <a:spLocks noChangeArrowheads="1"/>
            </p:cNvSpPr>
            <p:nvPr/>
          </p:nvSpPr>
          <p:spPr bwMode="auto">
            <a:xfrm>
              <a:off x="988334" y="402504"/>
              <a:ext cx="2178837" cy="1720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7200">
                  <a:solidFill>
                    <a:schemeClr val="bg1"/>
                  </a:solidFill>
                  <a:latin typeface="Helvetica" pitchFamily="2" charset="0"/>
                  <a:sym typeface="Helvetica" pitchFamily="2" charset="0"/>
                </a:rPr>
                <a:t>563</a:t>
              </a:r>
            </a:p>
          </p:txBody>
        </p:sp>
      </p:grpSp>
      <p:grpSp>
        <p:nvGrpSpPr>
          <p:cNvPr id="762" name="Group 762"/>
          <p:cNvGrpSpPr>
            <a:grpSpLocks/>
          </p:cNvGrpSpPr>
          <p:nvPr/>
        </p:nvGrpSpPr>
        <p:grpSpPr bwMode="auto">
          <a:xfrm>
            <a:off x="1765300" y="6219825"/>
            <a:ext cx="4219575" cy="1514475"/>
            <a:chOff x="0" y="0"/>
            <a:chExt cx="4218964" cy="1514760"/>
          </a:xfrm>
        </p:grpSpPr>
        <p:sp>
          <p:nvSpPr>
            <p:cNvPr id="760" name="Shape 760"/>
            <p:cNvSpPr/>
            <p:nvPr/>
          </p:nvSpPr>
          <p:spPr>
            <a:xfrm>
              <a:off x="0" y="0"/>
              <a:ext cx="4218964" cy="1514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21600"/>
                  </a:moveTo>
                  <a:lnTo>
                    <a:pt x="21596" y="12359"/>
                  </a:lnTo>
                  <a:lnTo>
                    <a:pt x="21600" y="0"/>
                  </a:lnTo>
                  <a:lnTo>
                    <a:pt x="0" y="85"/>
                  </a:lnTo>
                  <a:lnTo>
                    <a:pt x="9" y="12359"/>
                  </a:lnTo>
                  <a:lnTo>
                    <a:pt x="10740" y="21600"/>
                  </a:lnTo>
                  <a:close/>
                </a:path>
              </a:pathLst>
            </a:custGeom>
            <a:solidFill>
              <a:srgbClr val="232323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621" name="Shape 761"/>
            <p:cNvSpPr>
              <a:spLocks noChangeArrowheads="1"/>
            </p:cNvSpPr>
            <p:nvPr/>
          </p:nvSpPr>
          <p:spPr bwMode="auto">
            <a:xfrm>
              <a:off x="0" y="139698"/>
              <a:ext cx="4102100" cy="736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3200" b="1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MEMBERS</a:t>
              </a:r>
              <a:endParaRPr lang="en-US" altLang="en-US" sz="36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endParaRPr>
            </a:p>
          </p:txBody>
        </p:sp>
      </p:grpSp>
      <p:grpSp>
        <p:nvGrpSpPr>
          <p:cNvPr id="771" name="Group 771"/>
          <p:cNvGrpSpPr>
            <a:grpSpLocks/>
          </p:cNvGrpSpPr>
          <p:nvPr/>
        </p:nvGrpSpPr>
        <p:grpSpPr bwMode="auto">
          <a:xfrm>
            <a:off x="7038975" y="4092575"/>
            <a:ext cx="4217988" cy="2119313"/>
            <a:chOff x="0" y="0"/>
            <a:chExt cx="4218966" cy="2119685"/>
          </a:xfrm>
        </p:grpSpPr>
        <p:sp>
          <p:nvSpPr>
            <p:cNvPr id="764" name="Shape 764"/>
            <p:cNvSpPr/>
            <p:nvPr/>
          </p:nvSpPr>
          <p:spPr>
            <a:xfrm>
              <a:off x="0" y="0"/>
              <a:ext cx="4218966" cy="205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0"/>
                  </a:moveTo>
                  <a:lnTo>
                    <a:pt x="21596" y="9241"/>
                  </a:lnTo>
                  <a:lnTo>
                    <a:pt x="21600" y="21600"/>
                  </a:lnTo>
                  <a:lnTo>
                    <a:pt x="0" y="21515"/>
                  </a:lnTo>
                  <a:lnTo>
                    <a:pt x="9" y="9241"/>
                  </a:lnTo>
                  <a:lnTo>
                    <a:pt x="10740" y="0"/>
                  </a:lnTo>
                  <a:close/>
                </a:path>
              </a:pathLst>
            </a:custGeom>
            <a:solidFill>
              <a:srgbClr val="0070C0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619" name="Shape 765"/>
            <p:cNvSpPr>
              <a:spLocks noChangeArrowheads="1"/>
            </p:cNvSpPr>
            <p:nvPr/>
          </p:nvSpPr>
          <p:spPr bwMode="auto">
            <a:xfrm>
              <a:off x="1140446" y="399329"/>
              <a:ext cx="2178837" cy="1720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7200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21%</a:t>
              </a:r>
            </a:p>
          </p:txBody>
        </p:sp>
      </p:grpSp>
      <p:grpSp>
        <p:nvGrpSpPr>
          <p:cNvPr id="774" name="Group 774"/>
          <p:cNvGrpSpPr>
            <a:grpSpLocks/>
          </p:cNvGrpSpPr>
          <p:nvPr/>
        </p:nvGrpSpPr>
        <p:grpSpPr bwMode="auto">
          <a:xfrm>
            <a:off x="7035800" y="6223000"/>
            <a:ext cx="4219575" cy="1514475"/>
            <a:chOff x="0" y="0"/>
            <a:chExt cx="4218964" cy="1514760"/>
          </a:xfrm>
        </p:grpSpPr>
        <p:sp>
          <p:nvSpPr>
            <p:cNvPr id="772" name="Shape 772"/>
            <p:cNvSpPr/>
            <p:nvPr/>
          </p:nvSpPr>
          <p:spPr>
            <a:xfrm>
              <a:off x="0" y="0"/>
              <a:ext cx="4218964" cy="1514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21600"/>
                  </a:moveTo>
                  <a:lnTo>
                    <a:pt x="21596" y="12359"/>
                  </a:lnTo>
                  <a:lnTo>
                    <a:pt x="21600" y="0"/>
                  </a:lnTo>
                  <a:lnTo>
                    <a:pt x="0" y="85"/>
                  </a:lnTo>
                  <a:lnTo>
                    <a:pt x="9" y="12359"/>
                  </a:lnTo>
                  <a:lnTo>
                    <a:pt x="10740" y="21600"/>
                  </a:lnTo>
                  <a:close/>
                </a:path>
              </a:pathLst>
            </a:custGeom>
            <a:solidFill>
              <a:srgbClr val="232323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617" name="Shape 773"/>
            <p:cNvSpPr>
              <a:spLocks noChangeArrowheads="1"/>
            </p:cNvSpPr>
            <p:nvPr/>
          </p:nvSpPr>
          <p:spPr bwMode="auto">
            <a:xfrm>
              <a:off x="0" y="139698"/>
              <a:ext cx="4102100" cy="736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3200" b="1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RESPONSE RATE</a:t>
              </a:r>
            </a:p>
          </p:txBody>
        </p:sp>
      </p:grpSp>
      <p:grpSp>
        <p:nvGrpSpPr>
          <p:cNvPr id="783" name="Group 783"/>
          <p:cNvGrpSpPr>
            <a:grpSpLocks/>
          </p:cNvGrpSpPr>
          <p:nvPr/>
        </p:nvGrpSpPr>
        <p:grpSpPr bwMode="auto">
          <a:xfrm>
            <a:off x="12306300" y="4092575"/>
            <a:ext cx="4217988" cy="2119313"/>
            <a:chOff x="0" y="0"/>
            <a:chExt cx="4218966" cy="2119685"/>
          </a:xfrm>
        </p:grpSpPr>
        <p:sp>
          <p:nvSpPr>
            <p:cNvPr id="776" name="Shape 776"/>
            <p:cNvSpPr/>
            <p:nvPr/>
          </p:nvSpPr>
          <p:spPr>
            <a:xfrm>
              <a:off x="0" y="0"/>
              <a:ext cx="4218966" cy="205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0"/>
                  </a:moveTo>
                  <a:lnTo>
                    <a:pt x="21596" y="9241"/>
                  </a:lnTo>
                  <a:lnTo>
                    <a:pt x="21600" y="21600"/>
                  </a:lnTo>
                  <a:lnTo>
                    <a:pt x="0" y="21515"/>
                  </a:lnTo>
                  <a:lnTo>
                    <a:pt x="9" y="9241"/>
                  </a:lnTo>
                  <a:lnTo>
                    <a:pt x="1074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615" name="Shape 777"/>
            <p:cNvSpPr>
              <a:spLocks noChangeArrowheads="1"/>
            </p:cNvSpPr>
            <p:nvPr/>
          </p:nvSpPr>
          <p:spPr bwMode="auto">
            <a:xfrm>
              <a:off x="1028166" y="399329"/>
              <a:ext cx="2178837" cy="1720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7200">
                  <a:solidFill>
                    <a:schemeClr val="bg1"/>
                  </a:solidFill>
                  <a:latin typeface="Helvetica" pitchFamily="2" charset="0"/>
                  <a:sym typeface="Helvetica" pitchFamily="2" charset="0"/>
                </a:rPr>
                <a:t>118</a:t>
              </a:r>
            </a:p>
          </p:txBody>
        </p:sp>
      </p:grpSp>
      <p:grpSp>
        <p:nvGrpSpPr>
          <p:cNvPr id="786" name="Group 786"/>
          <p:cNvGrpSpPr>
            <a:grpSpLocks/>
          </p:cNvGrpSpPr>
          <p:nvPr/>
        </p:nvGrpSpPr>
        <p:grpSpPr bwMode="auto">
          <a:xfrm>
            <a:off x="12293600" y="6223000"/>
            <a:ext cx="4232275" cy="1514475"/>
            <a:chOff x="0" y="0"/>
            <a:chExt cx="4231664" cy="1514760"/>
          </a:xfrm>
        </p:grpSpPr>
        <p:sp>
          <p:nvSpPr>
            <p:cNvPr id="784" name="Shape 784"/>
            <p:cNvSpPr/>
            <p:nvPr/>
          </p:nvSpPr>
          <p:spPr>
            <a:xfrm>
              <a:off x="12698" y="0"/>
              <a:ext cx="4218966" cy="1514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21600"/>
                  </a:moveTo>
                  <a:lnTo>
                    <a:pt x="21596" y="12359"/>
                  </a:lnTo>
                  <a:lnTo>
                    <a:pt x="21600" y="0"/>
                  </a:lnTo>
                  <a:lnTo>
                    <a:pt x="0" y="85"/>
                  </a:lnTo>
                  <a:lnTo>
                    <a:pt x="9" y="12359"/>
                  </a:lnTo>
                  <a:lnTo>
                    <a:pt x="10740" y="21600"/>
                  </a:lnTo>
                  <a:close/>
                </a:path>
              </a:pathLst>
            </a:custGeom>
            <a:solidFill>
              <a:srgbClr val="232323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613" name="Shape 785"/>
            <p:cNvSpPr>
              <a:spLocks noChangeArrowheads="1"/>
            </p:cNvSpPr>
            <p:nvPr/>
          </p:nvSpPr>
          <p:spPr bwMode="auto">
            <a:xfrm>
              <a:off x="0" y="139698"/>
              <a:ext cx="4102100" cy="736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3200" b="1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TOTAL SAMPLE</a:t>
              </a:r>
            </a:p>
          </p:txBody>
        </p:sp>
      </p:grpSp>
      <p:sp>
        <p:nvSpPr>
          <p:cNvPr id="25607" name="Shape 788"/>
          <p:cNvSpPr>
            <a:spLocks noChangeArrowheads="1"/>
          </p:cNvSpPr>
          <p:nvPr/>
        </p:nvSpPr>
        <p:spPr bwMode="auto">
          <a:xfrm>
            <a:off x="5221288" y="981075"/>
            <a:ext cx="78359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>
                <a:solidFill>
                  <a:srgbClr val="232323"/>
                </a:solidFill>
                <a:latin typeface="Helvetica" pitchFamily="2" charset="0"/>
                <a:sym typeface="Helvetica" pitchFamily="2" charset="0"/>
              </a:rPr>
              <a:t>SURVEY METHOD</a:t>
            </a:r>
          </a:p>
        </p:txBody>
      </p:sp>
      <p:pic>
        <p:nvPicPr>
          <p:cNvPr id="2560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8778875"/>
            <a:ext cx="3089275" cy="308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88" y="8755063"/>
            <a:ext cx="3465512" cy="346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759370" y="8956509"/>
            <a:ext cx="1177636" cy="26571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600" kern="0" dirty="0">
                <a:latin typeface="Gill Sans"/>
                <a:ea typeface="Gill Sans"/>
                <a:cs typeface="Gill Sans"/>
                <a:sym typeface="Gill Sans"/>
              </a:rPr>
              <a:t>+</a:t>
            </a:r>
            <a:endParaRPr lang="en-US" kern="0" dirty="0"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4" name="Picture 4" descr="Image result for check mark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998" y="2928077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laceholder_big.001-filter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8" t="40" r="19322"/>
          <a:stretch>
            <a:fillRect/>
          </a:stretch>
        </p:blipFill>
        <p:spPr bwMode="auto">
          <a:xfrm>
            <a:off x="9220200" y="-76200"/>
            <a:ext cx="9118600" cy="138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27650" name="Group 145"/>
          <p:cNvGrpSpPr>
            <a:grpSpLocks/>
          </p:cNvGrpSpPr>
          <p:nvPr/>
        </p:nvGrpSpPr>
        <p:grpSpPr bwMode="auto">
          <a:xfrm>
            <a:off x="685800" y="1352550"/>
            <a:ext cx="13131800" cy="5346700"/>
            <a:chOff x="0" y="0"/>
            <a:chExt cx="13131800" cy="5346700"/>
          </a:xfrm>
        </p:grpSpPr>
        <p:grpSp>
          <p:nvGrpSpPr>
            <p:cNvPr id="27656" name="Group 140"/>
            <p:cNvGrpSpPr>
              <a:grpSpLocks/>
            </p:cNvGrpSpPr>
            <p:nvPr/>
          </p:nvGrpSpPr>
          <p:grpSpPr bwMode="auto">
            <a:xfrm>
              <a:off x="0" y="0"/>
              <a:ext cx="13131800" cy="5346700"/>
              <a:chOff x="0" y="0"/>
              <a:chExt cx="13131800" cy="5346700"/>
            </a:xfrm>
          </p:grpSpPr>
          <p:sp>
            <p:nvSpPr>
              <p:cNvPr id="138" name="Shape 138"/>
              <p:cNvSpPr/>
              <p:nvPr/>
            </p:nvSpPr>
            <p:spPr>
              <a:xfrm>
                <a:off x="8534400" y="0"/>
                <a:ext cx="4597400" cy="5346700"/>
              </a:xfrm>
              <a:prstGeom prst="rect">
                <a:avLst/>
              </a:prstGeom>
              <a:solidFill>
                <a:srgbClr val="FEC700">
                  <a:alpha val="50000"/>
                </a:srgbClr>
              </a:solidFill>
              <a:ln w="25400" cap="flat">
                <a:solidFill>
                  <a:srgbClr val="FEC700">
                    <a:alpha val="5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0" y="0"/>
                <a:ext cx="8521700" cy="5346700"/>
              </a:xfrm>
              <a:prstGeom prst="rect">
                <a:avLst/>
              </a:prstGeom>
              <a:solidFill>
                <a:srgbClr val="FEC700">
                  <a:alpha val="70000"/>
                </a:srgbClr>
              </a:solidFill>
              <a:ln w="25400" cap="flat">
                <a:solidFill>
                  <a:srgbClr val="FEC700">
                    <a:alpha val="7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27657" name="Group 144"/>
            <p:cNvGrpSpPr>
              <a:grpSpLocks/>
            </p:cNvGrpSpPr>
            <p:nvPr/>
          </p:nvGrpSpPr>
          <p:grpSpPr bwMode="auto">
            <a:xfrm>
              <a:off x="11226800" y="3556000"/>
              <a:ext cx="1089853" cy="1103694"/>
              <a:chOff x="0" y="0"/>
              <a:chExt cx="1089852" cy="1103693"/>
            </a:xfrm>
          </p:grpSpPr>
          <p:sp>
            <p:nvSpPr>
              <p:cNvPr id="141" name="Shape 141"/>
              <p:cNvSpPr/>
              <p:nvPr/>
            </p:nvSpPr>
            <p:spPr>
              <a:xfrm>
                <a:off x="139700" y="228600"/>
                <a:ext cx="819149" cy="655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73" y="21600"/>
                    </a:moveTo>
                    <a:cubicBezTo>
                      <a:pt x="5068" y="21600"/>
                      <a:pt x="5361" y="21461"/>
                      <a:pt x="5584" y="21182"/>
                    </a:cubicBezTo>
                    <a:lnTo>
                      <a:pt x="16846" y="7123"/>
                    </a:lnTo>
                    <a:lnTo>
                      <a:pt x="18501" y="9189"/>
                    </a:lnTo>
                    <a:lnTo>
                      <a:pt x="21600" y="5320"/>
                    </a:lnTo>
                    <a:lnTo>
                      <a:pt x="17710" y="418"/>
                    </a:lnTo>
                    <a:cubicBezTo>
                      <a:pt x="17487" y="139"/>
                      <a:pt x="17194" y="0"/>
                      <a:pt x="16898" y="0"/>
                    </a:cubicBezTo>
                    <a:cubicBezTo>
                      <a:pt x="16603" y="1"/>
                      <a:pt x="16310" y="139"/>
                      <a:pt x="16087" y="418"/>
                    </a:cubicBezTo>
                    <a:lnTo>
                      <a:pt x="4819" y="14484"/>
                    </a:lnTo>
                    <a:lnTo>
                      <a:pt x="3099" y="12336"/>
                    </a:lnTo>
                    <a:lnTo>
                      <a:pt x="0" y="16205"/>
                    </a:lnTo>
                    <a:lnTo>
                      <a:pt x="3961" y="21183"/>
                    </a:lnTo>
                    <a:lnTo>
                      <a:pt x="3961" y="21182"/>
                    </a:lnTo>
                    <a:cubicBezTo>
                      <a:pt x="4184" y="21461"/>
                      <a:pt x="4477" y="21600"/>
                      <a:pt x="4773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0" y="0"/>
                <a:ext cx="738187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9" y="18982"/>
                    </a:moveTo>
                    <a:lnTo>
                      <a:pt x="488" y="18994"/>
                    </a:lnTo>
                    <a:lnTo>
                      <a:pt x="2862" y="21600"/>
                    </a:lnTo>
                    <a:lnTo>
                      <a:pt x="16026" y="7133"/>
                    </a:lnTo>
                    <a:lnTo>
                      <a:pt x="16217" y="6924"/>
                    </a:lnTo>
                    <a:lnTo>
                      <a:pt x="18162" y="9059"/>
                    </a:lnTo>
                    <a:lnTo>
                      <a:pt x="21600" y="5287"/>
                    </a:lnTo>
                    <a:lnTo>
                      <a:pt x="17154" y="407"/>
                    </a:lnTo>
                    <a:cubicBezTo>
                      <a:pt x="16906" y="136"/>
                      <a:pt x="16581" y="1"/>
                      <a:pt x="16253" y="0"/>
                    </a:cubicBezTo>
                    <a:cubicBezTo>
                      <a:pt x="15925" y="1"/>
                      <a:pt x="15600" y="136"/>
                      <a:pt x="15353" y="407"/>
                    </a:cubicBezTo>
                    <a:lnTo>
                      <a:pt x="371" y="16849"/>
                    </a:lnTo>
                    <a:cubicBezTo>
                      <a:pt x="124" y="17120"/>
                      <a:pt x="1" y="17476"/>
                      <a:pt x="0" y="17835"/>
                    </a:cubicBezTo>
                    <a:cubicBezTo>
                      <a:pt x="1" y="18173"/>
                      <a:pt x="110" y="18509"/>
                      <a:pt x="328" y="18774"/>
                    </a:cubicBezTo>
                    <a:cubicBezTo>
                      <a:pt x="328" y="18774"/>
                      <a:pt x="499" y="18982"/>
                      <a:pt x="499" y="189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355600" y="431800"/>
                <a:ext cx="735012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55" y="12578"/>
                    </a:moveTo>
                    <a:lnTo>
                      <a:pt x="0" y="16355"/>
                    </a:lnTo>
                    <a:lnTo>
                      <a:pt x="4363" y="21193"/>
                    </a:lnTo>
                    <a:lnTo>
                      <a:pt x="4362" y="21193"/>
                    </a:lnTo>
                    <a:cubicBezTo>
                      <a:pt x="4611" y="21464"/>
                      <a:pt x="4937" y="21600"/>
                      <a:pt x="5266" y="21600"/>
                    </a:cubicBezTo>
                    <a:cubicBezTo>
                      <a:pt x="5596" y="21600"/>
                      <a:pt x="5924" y="21464"/>
                      <a:pt x="6173" y="21192"/>
                    </a:cubicBezTo>
                    <a:lnTo>
                      <a:pt x="21227" y="4740"/>
                    </a:lnTo>
                    <a:cubicBezTo>
                      <a:pt x="21476" y="4468"/>
                      <a:pt x="21600" y="4112"/>
                      <a:pt x="21600" y="3751"/>
                    </a:cubicBezTo>
                    <a:cubicBezTo>
                      <a:pt x="21600" y="3391"/>
                      <a:pt x="21476" y="3034"/>
                      <a:pt x="21227" y="2762"/>
                    </a:cubicBezTo>
                    <a:lnTo>
                      <a:pt x="18694" y="0"/>
                    </a:lnTo>
                    <a:lnTo>
                      <a:pt x="5338" y="14635"/>
                    </a:lnTo>
                    <a:cubicBezTo>
                      <a:pt x="5338" y="14635"/>
                      <a:pt x="3455" y="12578"/>
                      <a:pt x="3455" y="125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sp>
        <p:nvSpPr>
          <p:cNvPr id="27651" name="Shape 147"/>
          <p:cNvSpPr>
            <a:spLocks noChangeArrowheads="1"/>
          </p:cNvSpPr>
          <p:nvPr/>
        </p:nvSpPr>
        <p:spPr bwMode="auto">
          <a:xfrm>
            <a:off x="2330450" y="3251200"/>
            <a:ext cx="7947025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en-US" altLang="en-US" sz="6400">
                <a:latin typeface="Helvetica" pitchFamily="2" charset="0"/>
                <a:sym typeface="Helvetica" pitchFamily="2" charset="0"/>
              </a:rPr>
              <a:t>FINANCIAL</a:t>
            </a:r>
          </a:p>
          <a:p>
            <a:pPr eaLnBrk="1">
              <a:lnSpc>
                <a:spcPct val="90000"/>
              </a:lnSpc>
            </a:pPr>
            <a:r>
              <a:rPr lang="en-US" altLang="en-US" sz="6400">
                <a:latin typeface="Helvetica" pitchFamily="2" charset="0"/>
                <a:sym typeface="Helvetica" pitchFamily="2" charset="0"/>
              </a:rPr>
              <a:t>FORECAST</a:t>
            </a:r>
          </a:p>
        </p:txBody>
      </p:sp>
      <p:sp>
        <p:nvSpPr>
          <p:cNvPr id="27652" name="Shape 151"/>
          <p:cNvSpPr>
            <a:spLocks noChangeArrowheads="1"/>
          </p:cNvSpPr>
          <p:nvPr/>
        </p:nvSpPr>
        <p:spPr bwMode="auto">
          <a:xfrm>
            <a:off x="16848138" y="679450"/>
            <a:ext cx="6223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03</a:t>
            </a:r>
          </a:p>
        </p:txBody>
      </p:sp>
      <p:sp>
        <p:nvSpPr>
          <p:cNvPr id="2" name="Rectangle 1"/>
          <p:cNvSpPr/>
          <p:nvPr/>
        </p:nvSpPr>
        <p:spPr>
          <a:xfrm>
            <a:off x="9220200" y="-76200"/>
            <a:ext cx="9118600" cy="1385014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29800" y="2922278"/>
            <a:ext cx="7640833" cy="59195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marL="0" lvl="1" indent="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2018 Projections 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Revenues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Profits 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Capital Spending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i="1" kern="0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698500" y="6699250"/>
            <a:ext cx="8521700" cy="317500"/>
          </a:xfrm>
          <a:prstGeom prst="rect">
            <a:avLst/>
          </a:prstGeom>
          <a:solidFill>
            <a:srgbClr val="7F7F7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chemeClr val="lt1"/>
              </a:solidFill>
              <a:latin typeface="+mn-lt"/>
              <a:ea typeface="+mn-ea"/>
              <a:sym typeface="Gill San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0" y="0"/>
            <a:ext cx="18288000" cy="2730500"/>
          </a:xfrm>
          <a:prstGeom prst="rect">
            <a:avLst/>
          </a:prstGeom>
          <a:solidFill>
            <a:srgbClr val="31859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chemeClr val="lt1"/>
              </a:solidFill>
              <a:latin typeface="+mn-lt"/>
              <a:ea typeface="+mn-ea"/>
              <a:sym typeface="Gill Sans"/>
            </a:endParaRPr>
          </a:p>
        </p:txBody>
      </p:sp>
      <p:grpSp>
        <p:nvGrpSpPr>
          <p:cNvPr id="740" name="Group 740"/>
          <p:cNvGrpSpPr/>
          <p:nvPr/>
        </p:nvGrpSpPr>
        <p:grpSpPr>
          <a:xfrm>
            <a:off x="1607784" y="3477805"/>
            <a:ext cx="5237994" cy="2336605"/>
            <a:chOff x="0" y="476890"/>
            <a:chExt cx="5237992" cy="2428701"/>
          </a:xfrm>
          <a:solidFill>
            <a:srgbClr val="FFC000"/>
          </a:solidFill>
        </p:grpSpPr>
        <p:sp>
          <p:nvSpPr>
            <p:cNvPr id="733" name="Shape 733"/>
            <p:cNvSpPr/>
            <p:nvPr/>
          </p:nvSpPr>
          <p:spPr>
            <a:xfrm>
              <a:off x="0" y="476890"/>
              <a:ext cx="5237992" cy="2428701"/>
            </a:xfrm>
            <a:prstGeom prst="rect">
              <a:avLst/>
            </a:prstGeom>
            <a:grpFill/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34" name="Shape 734"/>
            <p:cNvSpPr/>
            <p:nvPr/>
          </p:nvSpPr>
          <p:spPr>
            <a:xfrm>
              <a:off x="2008108" y="1076898"/>
              <a:ext cx="2155696" cy="1674182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>
              <a:lvl1pPr>
                <a:lnSpc>
                  <a:spcPct val="70000"/>
                </a:lnSpc>
                <a:defRPr sz="144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0" kern="0" dirty="0" smtClean="0"/>
                <a:t>0%</a:t>
              </a:r>
            </a:p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kern="0" dirty="0" smtClean="0"/>
                <a:t>Points</a:t>
              </a:r>
              <a:endParaRPr sz="4000" kern="0" dirty="0"/>
            </a:p>
          </p:txBody>
        </p:sp>
      </p:grpSp>
      <p:grpSp>
        <p:nvGrpSpPr>
          <p:cNvPr id="28675" name="Group 743"/>
          <p:cNvGrpSpPr>
            <a:grpSpLocks/>
          </p:cNvGrpSpPr>
          <p:nvPr/>
        </p:nvGrpSpPr>
        <p:grpSpPr bwMode="auto">
          <a:xfrm>
            <a:off x="1543050" y="5778500"/>
            <a:ext cx="5367338" cy="1878013"/>
            <a:chOff x="-41811" y="0"/>
            <a:chExt cx="5366853" cy="1878620"/>
          </a:xfrm>
        </p:grpSpPr>
        <p:sp>
          <p:nvSpPr>
            <p:cNvPr id="741" name="Shape 741"/>
            <p:cNvSpPr/>
            <p:nvPr/>
          </p:nvSpPr>
          <p:spPr>
            <a:xfrm>
              <a:off x="-540" y="0"/>
              <a:ext cx="5238277" cy="1878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21600"/>
                  </a:moveTo>
                  <a:lnTo>
                    <a:pt x="21596" y="12359"/>
                  </a:lnTo>
                  <a:lnTo>
                    <a:pt x="21600" y="0"/>
                  </a:lnTo>
                  <a:lnTo>
                    <a:pt x="0" y="85"/>
                  </a:lnTo>
                  <a:lnTo>
                    <a:pt x="9" y="12359"/>
                  </a:lnTo>
                  <a:lnTo>
                    <a:pt x="10740" y="21600"/>
                  </a:lnTo>
                  <a:close/>
                </a:path>
              </a:pathLst>
            </a:custGeom>
            <a:solidFill>
              <a:srgbClr val="232323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692" name="Shape 742"/>
            <p:cNvSpPr>
              <a:spLocks noChangeArrowheads="1"/>
            </p:cNvSpPr>
            <p:nvPr/>
          </p:nvSpPr>
          <p:spPr bwMode="auto">
            <a:xfrm>
              <a:off x="-41811" y="461883"/>
              <a:ext cx="5366853" cy="447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3200" b="1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NO CHANGE vs. Last Year </a:t>
              </a:r>
            </a:p>
          </p:txBody>
        </p:sp>
      </p:grpSp>
      <p:sp>
        <p:nvSpPr>
          <p:cNvPr id="28676" name="Shape 748"/>
          <p:cNvSpPr>
            <a:spLocks noChangeArrowheads="1"/>
          </p:cNvSpPr>
          <p:nvPr/>
        </p:nvSpPr>
        <p:spPr bwMode="auto">
          <a:xfrm>
            <a:off x="4940300" y="954088"/>
            <a:ext cx="89408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REVENUE FORECAST</a:t>
            </a:r>
          </a:p>
        </p:txBody>
      </p:sp>
      <p:sp>
        <p:nvSpPr>
          <p:cNvPr id="28677" name="Shape 749"/>
          <p:cNvSpPr>
            <a:spLocks noChangeArrowheads="1"/>
          </p:cNvSpPr>
          <p:nvPr/>
        </p:nvSpPr>
        <p:spPr bwMode="auto">
          <a:xfrm>
            <a:off x="8670925" y="1862138"/>
            <a:ext cx="1128713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2018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2703" y="6913361"/>
            <a:ext cx="5925809" cy="13804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679" name="Shape 227"/>
          <p:cNvSpPr>
            <a:spLocks noChangeShapeType="1"/>
          </p:cNvSpPr>
          <p:nvPr/>
        </p:nvSpPr>
        <p:spPr bwMode="auto">
          <a:xfrm flipV="1">
            <a:off x="6542088" y="11390313"/>
            <a:ext cx="10034587" cy="0"/>
          </a:xfrm>
          <a:prstGeom prst="line">
            <a:avLst/>
          </a:prstGeom>
          <a:noFill/>
          <a:ln w="635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28680" name="Shape 228"/>
          <p:cNvSpPr>
            <a:spLocks noChangeArrowheads="1"/>
          </p:cNvSpPr>
          <p:nvPr/>
        </p:nvSpPr>
        <p:spPr bwMode="auto">
          <a:xfrm>
            <a:off x="9410700" y="467995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30%</a:t>
            </a:r>
          </a:p>
        </p:txBody>
      </p:sp>
      <p:sp>
        <p:nvSpPr>
          <p:cNvPr id="28681" name="Shape 230"/>
          <p:cNvSpPr>
            <a:spLocks noChangeArrowheads="1"/>
          </p:cNvSpPr>
          <p:nvPr/>
        </p:nvSpPr>
        <p:spPr bwMode="auto">
          <a:xfrm>
            <a:off x="13487400" y="12463463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12%</a:t>
            </a:r>
          </a:p>
        </p:txBody>
      </p:sp>
      <p:sp>
        <p:nvSpPr>
          <p:cNvPr id="28682" name="Shape 233"/>
          <p:cNvSpPr>
            <a:spLocks noChangeArrowheads="1"/>
          </p:cNvSpPr>
          <p:nvPr/>
        </p:nvSpPr>
        <p:spPr bwMode="auto">
          <a:xfrm>
            <a:off x="14389100" y="807720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17%</a:t>
            </a:r>
          </a:p>
        </p:txBody>
      </p:sp>
      <p:graphicFrame>
        <p:nvGraphicFramePr>
          <p:cNvPr id="28683" name="Chart 744"/>
          <p:cNvGraphicFramePr>
            <a:graphicFrameLocks/>
          </p:cNvGraphicFramePr>
          <p:nvPr/>
        </p:nvGraphicFramePr>
        <p:xfrm>
          <a:off x="8861425" y="2095500"/>
          <a:ext cx="14376400" cy="1021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5" name="Chart" r:id="rId3" imgW="14376400" imgH="10210800" progId="Excel.Chart.8">
                  <p:embed/>
                </p:oleObj>
              </mc:Choice>
              <mc:Fallback>
                <p:oleObj name="Chart" r:id="rId3" imgW="14376400" imgH="10210800" progId="Excel.Chart.8">
                  <p:embed/>
                  <p:pic>
                    <p:nvPicPr>
                      <p:cNvPr id="0" name="Chart 74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61425" y="2095500"/>
                        <a:ext cx="14376400" cy="1021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Shape 870"/>
          <p:cNvSpPr>
            <a:spLocks noChangeArrowheads="1"/>
          </p:cNvSpPr>
          <p:nvPr/>
        </p:nvSpPr>
        <p:spPr bwMode="auto">
          <a:xfrm>
            <a:off x="844550" y="7315200"/>
            <a:ext cx="8389938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2400">
                <a:solidFill>
                  <a:srgbClr val="23232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4400" b="1" i="1" kern="0" dirty="0">
                <a:solidFill>
                  <a:srgbClr val="C00000"/>
                </a:solidFill>
                <a:latin typeface="Helvetica"/>
                <a:ea typeface="Helvetica"/>
                <a:cs typeface="Helvetica"/>
                <a:sym typeface="Helvetica"/>
              </a:rPr>
              <a:t>       38% predict revenue 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 sz="2400">
                <a:solidFill>
                  <a:srgbClr val="23232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4400" b="1" i="1" kern="0" dirty="0">
                <a:solidFill>
                  <a:srgbClr val="C00000"/>
                </a:solidFill>
                <a:latin typeface="Helvetica"/>
                <a:ea typeface="Helvetica"/>
                <a:cs typeface="Helvetica"/>
                <a:sym typeface="Helvetica"/>
              </a:rPr>
              <a:t>  increases of 3% or more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 sz="2400">
                <a:solidFill>
                  <a:srgbClr val="23232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lang="en-US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 sz="2400">
                <a:solidFill>
                  <a:srgbClr val="23232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 sz="2400">
                <a:solidFill>
                  <a:srgbClr val="23232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744670" y="4200062"/>
            <a:ext cx="2103120" cy="1642508"/>
          </a:xfrm>
          <a:prstGeom prst="ellipse">
            <a:avLst/>
          </a:prstGeom>
          <a:noFill/>
          <a:ln w="92075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95904" y="12460488"/>
            <a:ext cx="838764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Percent projecting 3% increases or more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2880" y="9769579"/>
            <a:ext cx="6796853" cy="2133918"/>
          </a:xfrm>
          <a:prstGeom prst="rect">
            <a:avLst/>
          </a:prstGeom>
          <a:solidFill>
            <a:srgbClr val="FFFF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0" dirty="0">
                <a:latin typeface="Gill Sans"/>
                <a:ea typeface="Gill Sans"/>
                <a:cs typeface="Gill Sans"/>
                <a:sym typeface="Gill Sans"/>
              </a:rPr>
              <a:t>Reality Check: 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kern="0" dirty="0">
                <a:latin typeface="Gill Sans"/>
                <a:ea typeface="Gill Sans"/>
                <a:cs typeface="Gill Sans"/>
                <a:sym typeface="Gill Sans"/>
              </a:rPr>
              <a:t>41% of PA firms expect revenue increases </a:t>
            </a:r>
          </a:p>
        </p:txBody>
      </p:sp>
      <p:pic>
        <p:nvPicPr>
          <p:cNvPr id="28689" name="Picture 4" descr="Image result for check mar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9531350"/>
            <a:ext cx="2525712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Shape 735"/>
          <p:cNvSpPr/>
          <p:nvPr/>
        </p:nvSpPr>
        <p:spPr>
          <a:xfrm rot="5400000">
            <a:off x="2862263" y="4343400"/>
            <a:ext cx="558800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1" name="Picture 4" descr="Image result for check mark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359" y="359848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0" y="0"/>
            <a:ext cx="18288000" cy="2730500"/>
          </a:xfrm>
          <a:prstGeom prst="rect">
            <a:avLst/>
          </a:prstGeom>
          <a:solidFill>
            <a:srgbClr val="31859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chemeClr val="lt1"/>
              </a:solidFill>
              <a:latin typeface="+mn-lt"/>
              <a:ea typeface="+mn-ea"/>
              <a:sym typeface="Gill Sans"/>
            </a:endParaRPr>
          </a:p>
        </p:txBody>
      </p:sp>
      <p:grpSp>
        <p:nvGrpSpPr>
          <p:cNvPr id="29698" name="Group 740"/>
          <p:cNvGrpSpPr>
            <a:grpSpLocks/>
          </p:cNvGrpSpPr>
          <p:nvPr/>
        </p:nvGrpSpPr>
        <p:grpSpPr bwMode="auto">
          <a:xfrm>
            <a:off x="1543050" y="3176588"/>
            <a:ext cx="5237163" cy="2986087"/>
            <a:chOff x="0" y="358696"/>
            <a:chExt cx="5237993" cy="2546895"/>
          </a:xfrm>
        </p:grpSpPr>
        <p:sp>
          <p:nvSpPr>
            <p:cNvPr id="733" name="Shape 733"/>
            <p:cNvSpPr/>
            <p:nvPr/>
          </p:nvSpPr>
          <p:spPr>
            <a:xfrm>
              <a:off x="0" y="358696"/>
              <a:ext cx="5237993" cy="2546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0"/>
                  </a:moveTo>
                  <a:lnTo>
                    <a:pt x="21596" y="9241"/>
                  </a:lnTo>
                  <a:lnTo>
                    <a:pt x="21600" y="21600"/>
                  </a:lnTo>
                  <a:lnTo>
                    <a:pt x="0" y="21515"/>
                  </a:lnTo>
                  <a:lnTo>
                    <a:pt x="9" y="9241"/>
                  </a:lnTo>
                  <a:lnTo>
                    <a:pt x="10740" y="0"/>
                  </a:lnTo>
                  <a:close/>
                </a:path>
              </a:pathLst>
            </a:custGeom>
            <a:solidFill>
              <a:srgbClr val="006600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9716" name="Shape 734"/>
            <p:cNvSpPr>
              <a:spLocks noChangeArrowheads="1"/>
            </p:cNvSpPr>
            <p:nvPr/>
          </p:nvSpPr>
          <p:spPr bwMode="auto">
            <a:xfrm>
              <a:off x="1595879" y="1249772"/>
              <a:ext cx="2705101" cy="1337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>
              <a:spAutoFit/>
            </a:bodyPr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10000" b="1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1%</a:t>
              </a:r>
            </a:p>
            <a:p>
              <a:pPr algn="ctr" eaLnBrk="1">
                <a:lnSpc>
                  <a:spcPct val="70000"/>
                </a:lnSpc>
              </a:pPr>
              <a:r>
                <a:rPr lang="en-US" altLang="en-US" sz="3600" b="1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point</a:t>
              </a:r>
            </a:p>
          </p:txBody>
        </p:sp>
      </p:grpSp>
      <p:grpSp>
        <p:nvGrpSpPr>
          <p:cNvPr id="29699" name="Group 743"/>
          <p:cNvGrpSpPr>
            <a:grpSpLocks/>
          </p:cNvGrpSpPr>
          <p:nvPr/>
        </p:nvGrpSpPr>
        <p:grpSpPr bwMode="auto">
          <a:xfrm>
            <a:off x="1543050" y="5845175"/>
            <a:ext cx="5238750" cy="1878013"/>
            <a:chOff x="0" y="22302"/>
            <a:chExt cx="5237992" cy="1878620"/>
          </a:xfrm>
        </p:grpSpPr>
        <p:sp>
          <p:nvSpPr>
            <p:cNvPr id="741" name="Shape 741"/>
            <p:cNvSpPr/>
            <p:nvPr/>
          </p:nvSpPr>
          <p:spPr>
            <a:xfrm>
              <a:off x="0" y="22302"/>
              <a:ext cx="5237992" cy="1878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21600"/>
                  </a:moveTo>
                  <a:lnTo>
                    <a:pt x="21596" y="12359"/>
                  </a:lnTo>
                  <a:lnTo>
                    <a:pt x="21600" y="0"/>
                  </a:lnTo>
                  <a:lnTo>
                    <a:pt x="0" y="85"/>
                  </a:lnTo>
                  <a:lnTo>
                    <a:pt x="9" y="12359"/>
                  </a:lnTo>
                  <a:lnTo>
                    <a:pt x="10740" y="21600"/>
                  </a:lnTo>
                  <a:close/>
                </a:path>
              </a:pathLst>
            </a:custGeom>
            <a:solidFill>
              <a:srgbClr val="232323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9714" name="Shape 742"/>
            <p:cNvSpPr>
              <a:spLocks noChangeArrowheads="1"/>
            </p:cNvSpPr>
            <p:nvPr/>
          </p:nvSpPr>
          <p:spPr bwMode="auto">
            <a:xfrm>
              <a:off x="984112" y="417279"/>
              <a:ext cx="3315009" cy="447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3200" b="1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UP vs. Last Year</a:t>
              </a:r>
            </a:p>
          </p:txBody>
        </p:sp>
      </p:grpSp>
      <p:sp>
        <p:nvSpPr>
          <p:cNvPr id="29700" name="Shape 748"/>
          <p:cNvSpPr>
            <a:spLocks noChangeArrowheads="1"/>
          </p:cNvSpPr>
          <p:nvPr/>
        </p:nvSpPr>
        <p:spPr bwMode="auto">
          <a:xfrm>
            <a:off x="4546600" y="963613"/>
            <a:ext cx="89408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PROFIT FORECAST</a:t>
            </a:r>
          </a:p>
        </p:txBody>
      </p:sp>
      <p:sp>
        <p:nvSpPr>
          <p:cNvPr id="29701" name="Shape 749"/>
          <p:cNvSpPr>
            <a:spLocks noChangeArrowheads="1"/>
          </p:cNvSpPr>
          <p:nvPr/>
        </p:nvSpPr>
        <p:spPr bwMode="auto">
          <a:xfrm>
            <a:off x="8251825" y="1924050"/>
            <a:ext cx="112871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>
                <a:latin typeface="Helvetica" pitchFamily="2" charset="0"/>
                <a:sym typeface="Helvetica" pitchFamily="2" charset="0"/>
              </a:rPr>
              <a:t>2018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2703" y="6913361"/>
            <a:ext cx="5925809" cy="13804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703" name="Shape 227"/>
          <p:cNvSpPr>
            <a:spLocks noChangeShapeType="1"/>
          </p:cNvSpPr>
          <p:nvPr/>
        </p:nvSpPr>
        <p:spPr bwMode="auto">
          <a:xfrm flipV="1">
            <a:off x="6542088" y="11390313"/>
            <a:ext cx="10034587" cy="0"/>
          </a:xfrm>
          <a:prstGeom prst="line">
            <a:avLst/>
          </a:prstGeom>
          <a:noFill/>
          <a:ln w="635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29704" name="Shape 228"/>
          <p:cNvSpPr>
            <a:spLocks noChangeArrowheads="1"/>
          </p:cNvSpPr>
          <p:nvPr/>
        </p:nvSpPr>
        <p:spPr bwMode="auto">
          <a:xfrm>
            <a:off x="9410700" y="467995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30%</a:t>
            </a:r>
          </a:p>
        </p:txBody>
      </p:sp>
      <p:sp>
        <p:nvSpPr>
          <p:cNvPr id="29705" name="Shape 230"/>
          <p:cNvSpPr>
            <a:spLocks noChangeArrowheads="1"/>
          </p:cNvSpPr>
          <p:nvPr/>
        </p:nvSpPr>
        <p:spPr bwMode="auto">
          <a:xfrm>
            <a:off x="13487400" y="12463463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12%</a:t>
            </a:r>
          </a:p>
        </p:txBody>
      </p:sp>
      <p:sp>
        <p:nvSpPr>
          <p:cNvPr id="29706" name="Shape 233"/>
          <p:cNvSpPr>
            <a:spLocks noChangeArrowheads="1"/>
          </p:cNvSpPr>
          <p:nvPr/>
        </p:nvSpPr>
        <p:spPr bwMode="auto">
          <a:xfrm>
            <a:off x="14389100" y="807720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17%</a:t>
            </a:r>
          </a:p>
        </p:txBody>
      </p:sp>
      <p:graphicFrame>
        <p:nvGraphicFramePr>
          <p:cNvPr id="29707" name="Chart 744"/>
          <p:cNvGraphicFramePr>
            <a:graphicFrameLocks/>
          </p:cNvGraphicFramePr>
          <p:nvPr/>
        </p:nvGraphicFramePr>
        <p:xfrm>
          <a:off x="8859838" y="1989138"/>
          <a:ext cx="14379575" cy="1042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9" r:id="rId3" imgW="14379275" imgH="10423298" progId="Excel.Chart.8">
                  <p:embed/>
                </p:oleObj>
              </mc:Choice>
              <mc:Fallback>
                <p:oleObj r:id="rId3" imgW="14379275" imgH="10423298" progId="Excel.Chart.8">
                  <p:embed/>
                  <p:pic>
                    <p:nvPicPr>
                      <p:cNvPr id="0" name="Chart 74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9838" y="1989138"/>
                        <a:ext cx="14379575" cy="1042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Shape 735"/>
          <p:cNvSpPr/>
          <p:nvPr/>
        </p:nvSpPr>
        <p:spPr>
          <a:xfrm>
            <a:off x="2678113" y="4625975"/>
            <a:ext cx="558800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723120" y="12053042"/>
            <a:ext cx="841812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Percent projecting 3% increases or more</a:t>
            </a:r>
          </a:p>
        </p:txBody>
      </p:sp>
      <p:sp>
        <p:nvSpPr>
          <p:cNvPr id="24" name="Oval 23"/>
          <p:cNvSpPr/>
          <p:nvPr/>
        </p:nvSpPr>
        <p:spPr>
          <a:xfrm>
            <a:off x="15796230" y="5005139"/>
            <a:ext cx="2103120" cy="1642508"/>
          </a:xfrm>
          <a:prstGeom prst="ellipse">
            <a:avLst/>
          </a:prstGeom>
          <a:noFill/>
          <a:ln w="92075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711" name="Shape 870"/>
          <p:cNvSpPr>
            <a:spLocks noChangeArrowheads="1"/>
          </p:cNvSpPr>
          <p:nvPr/>
        </p:nvSpPr>
        <p:spPr bwMode="auto">
          <a:xfrm>
            <a:off x="1055688" y="7918450"/>
            <a:ext cx="7588250" cy="422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7200" b="1" i="1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       29% </a:t>
            </a:r>
            <a:br>
              <a:rPr lang="en-US" altLang="en-US" sz="7200" b="1" i="1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</a:br>
            <a:r>
              <a:rPr lang="en-US" altLang="en-US" sz="4400" b="1" i="1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predict profit </a:t>
            </a:r>
          </a:p>
          <a:p>
            <a:pPr eaLnBrk="1"/>
            <a:r>
              <a:rPr lang="en-US" altLang="en-US" sz="4400" b="1" i="1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increases of 3% or more </a:t>
            </a:r>
          </a:p>
          <a:p>
            <a:pPr eaLnBrk="1"/>
            <a:endParaRPr lang="en-US" altLang="en-US" sz="3600" b="1">
              <a:solidFill>
                <a:srgbClr val="006600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>
              <a:solidFill>
                <a:srgbClr val="006600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>
              <a:solidFill>
                <a:srgbClr val="006600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>
              <a:solidFill>
                <a:srgbClr val="006600"/>
              </a:solidFill>
              <a:latin typeface="Helvetica" pitchFamily="2" charset="0"/>
              <a:sym typeface="Helvetica" pitchFamily="2" charset="0"/>
            </a:endParaRPr>
          </a:p>
        </p:txBody>
      </p:sp>
      <p:pic>
        <p:nvPicPr>
          <p:cNvPr id="26" name="Picture 4" descr="Image result for check mark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307" y="363919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0" y="0"/>
            <a:ext cx="18288000" cy="2730500"/>
          </a:xfrm>
          <a:prstGeom prst="rect">
            <a:avLst/>
          </a:prstGeom>
          <a:solidFill>
            <a:srgbClr val="31859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chemeClr val="lt1"/>
              </a:solidFill>
              <a:latin typeface="+mn-lt"/>
              <a:ea typeface="+mn-ea"/>
              <a:sym typeface="Gill Sans"/>
            </a:endParaRPr>
          </a:p>
        </p:txBody>
      </p:sp>
      <p:sp>
        <p:nvSpPr>
          <p:cNvPr id="30722" name="Shape 742"/>
          <p:cNvSpPr>
            <a:spLocks noChangeArrowheads="1"/>
          </p:cNvSpPr>
          <p:nvPr/>
        </p:nvSpPr>
        <p:spPr bwMode="auto">
          <a:xfrm>
            <a:off x="2282825" y="3111500"/>
            <a:ext cx="38877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2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DOWN vs. last year</a:t>
            </a:r>
          </a:p>
        </p:txBody>
      </p:sp>
      <p:grpSp>
        <p:nvGrpSpPr>
          <p:cNvPr id="34819" name="Group 740"/>
          <p:cNvGrpSpPr>
            <a:grpSpLocks/>
          </p:cNvGrpSpPr>
          <p:nvPr/>
        </p:nvGrpSpPr>
        <p:grpSpPr bwMode="auto">
          <a:xfrm>
            <a:off x="1565275" y="3040063"/>
            <a:ext cx="5237163" cy="2909887"/>
            <a:chOff x="0" y="358696"/>
            <a:chExt cx="5237993" cy="2546895"/>
          </a:xfrm>
        </p:grpSpPr>
        <p:sp>
          <p:nvSpPr>
            <p:cNvPr id="733" name="Shape 733"/>
            <p:cNvSpPr/>
            <p:nvPr/>
          </p:nvSpPr>
          <p:spPr>
            <a:xfrm>
              <a:off x="0" y="358696"/>
              <a:ext cx="5237993" cy="2546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0"/>
                  </a:moveTo>
                  <a:lnTo>
                    <a:pt x="21596" y="9241"/>
                  </a:lnTo>
                  <a:lnTo>
                    <a:pt x="21600" y="21600"/>
                  </a:lnTo>
                  <a:lnTo>
                    <a:pt x="0" y="21515"/>
                  </a:lnTo>
                  <a:lnTo>
                    <a:pt x="9" y="9241"/>
                  </a:lnTo>
                  <a:lnTo>
                    <a:pt x="10740" y="0"/>
                  </a:lnTo>
                  <a:close/>
                </a:path>
              </a:pathLst>
            </a:custGeom>
            <a:solidFill>
              <a:srgbClr val="006600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0742" name="Shape 734"/>
            <p:cNvSpPr>
              <a:spLocks noChangeArrowheads="1"/>
            </p:cNvSpPr>
            <p:nvPr/>
          </p:nvSpPr>
          <p:spPr bwMode="auto">
            <a:xfrm>
              <a:off x="1899869" y="1149858"/>
              <a:ext cx="3338124" cy="1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>
              <a:spAutoFit/>
            </a:bodyPr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eaLnBrk="1">
                <a:lnSpc>
                  <a:spcPct val="70000"/>
                </a:lnSpc>
              </a:pPr>
              <a:r>
                <a:rPr lang="en-US" altLang="en-US" sz="10000" b="1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20%</a:t>
              </a:r>
              <a:br>
                <a:rPr lang="en-US" altLang="en-US" sz="10000" b="1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</a:br>
              <a:r>
                <a:rPr lang="en-US" altLang="en-US" sz="4800" b="1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points</a:t>
              </a:r>
            </a:p>
          </p:txBody>
        </p:sp>
      </p:grpSp>
      <p:sp>
        <p:nvSpPr>
          <p:cNvPr id="30724" name="Shape 748"/>
          <p:cNvSpPr>
            <a:spLocks noChangeArrowheads="1"/>
          </p:cNvSpPr>
          <p:nvPr/>
        </p:nvSpPr>
        <p:spPr bwMode="auto">
          <a:xfrm>
            <a:off x="1874838" y="963613"/>
            <a:ext cx="1507172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CAPITAL SPENDING FORECAST</a:t>
            </a:r>
          </a:p>
        </p:txBody>
      </p:sp>
      <p:sp>
        <p:nvSpPr>
          <p:cNvPr id="30725" name="Shape 749"/>
          <p:cNvSpPr>
            <a:spLocks noChangeArrowheads="1"/>
          </p:cNvSpPr>
          <p:nvPr/>
        </p:nvSpPr>
        <p:spPr bwMode="auto">
          <a:xfrm>
            <a:off x="8251825" y="1924050"/>
            <a:ext cx="112871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>
                <a:latin typeface="Helvetica" pitchFamily="2" charset="0"/>
                <a:sym typeface="Helvetica" pitchFamily="2" charset="0"/>
              </a:rPr>
              <a:t>2018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427093" y="10009841"/>
            <a:ext cx="5925809" cy="13804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727" name="Shape 227"/>
          <p:cNvSpPr>
            <a:spLocks noChangeShapeType="1"/>
          </p:cNvSpPr>
          <p:nvPr/>
        </p:nvSpPr>
        <p:spPr bwMode="auto">
          <a:xfrm flipV="1">
            <a:off x="6542088" y="11390313"/>
            <a:ext cx="10034587" cy="0"/>
          </a:xfrm>
          <a:prstGeom prst="line">
            <a:avLst/>
          </a:prstGeom>
          <a:noFill/>
          <a:ln w="635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30728" name="Shape 228"/>
          <p:cNvSpPr>
            <a:spLocks noChangeArrowheads="1"/>
          </p:cNvSpPr>
          <p:nvPr/>
        </p:nvSpPr>
        <p:spPr bwMode="auto">
          <a:xfrm>
            <a:off x="9410700" y="467995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30%</a:t>
            </a:r>
          </a:p>
        </p:txBody>
      </p:sp>
      <p:sp>
        <p:nvSpPr>
          <p:cNvPr id="30729" name="Shape 230"/>
          <p:cNvSpPr>
            <a:spLocks noChangeArrowheads="1"/>
          </p:cNvSpPr>
          <p:nvPr/>
        </p:nvSpPr>
        <p:spPr bwMode="auto">
          <a:xfrm>
            <a:off x="13487400" y="12463463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12%</a:t>
            </a:r>
          </a:p>
        </p:txBody>
      </p:sp>
      <p:sp>
        <p:nvSpPr>
          <p:cNvPr id="30730" name="Shape 233"/>
          <p:cNvSpPr>
            <a:spLocks noChangeArrowheads="1"/>
          </p:cNvSpPr>
          <p:nvPr/>
        </p:nvSpPr>
        <p:spPr bwMode="auto">
          <a:xfrm>
            <a:off x="14389100" y="807720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17%</a:t>
            </a:r>
          </a:p>
        </p:txBody>
      </p:sp>
      <p:graphicFrame>
        <p:nvGraphicFramePr>
          <p:cNvPr id="30731" name="Chart 744"/>
          <p:cNvGraphicFramePr>
            <a:graphicFrameLocks/>
          </p:cNvGraphicFramePr>
          <p:nvPr/>
        </p:nvGraphicFramePr>
        <p:xfrm>
          <a:off x="8859838" y="1989138"/>
          <a:ext cx="14379575" cy="1042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5" r:id="rId3" imgW="14379275" imgH="10423298" progId="Excel.Chart.8">
                  <p:embed/>
                </p:oleObj>
              </mc:Choice>
              <mc:Fallback>
                <p:oleObj r:id="rId3" imgW="14379275" imgH="10423298" progId="Excel.Chart.8">
                  <p:embed/>
                  <p:pic>
                    <p:nvPicPr>
                      <p:cNvPr id="0" name="Chart 74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9838" y="1989138"/>
                        <a:ext cx="14379575" cy="1042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Shape 735"/>
          <p:cNvSpPr/>
          <p:nvPr/>
        </p:nvSpPr>
        <p:spPr>
          <a:xfrm rot="10800000" flipV="1">
            <a:off x="2422525" y="4202113"/>
            <a:ext cx="571500" cy="477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540024" y="12053042"/>
            <a:ext cx="8601218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Percent reporting capital spending increases</a:t>
            </a:r>
          </a:p>
        </p:txBody>
      </p:sp>
      <p:sp>
        <p:nvSpPr>
          <p:cNvPr id="26" name="Oval 25"/>
          <p:cNvSpPr/>
          <p:nvPr/>
        </p:nvSpPr>
        <p:spPr>
          <a:xfrm>
            <a:off x="15450509" y="5816962"/>
            <a:ext cx="2103120" cy="1642508"/>
          </a:xfrm>
          <a:prstGeom prst="ellipse">
            <a:avLst/>
          </a:prstGeom>
          <a:noFill/>
          <a:ln w="92075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735" name="Shape 870"/>
          <p:cNvSpPr>
            <a:spLocks noChangeArrowheads="1"/>
          </p:cNvSpPr>
          <p:nvPr/>
        </p:nvSpPr>
        <p:spPr bwMode="auto">
          <a:xfrm>
            <a:off x="1427163" y="7305675"/>
            <a:ext cx="72548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400" b="1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48% predict increases </a:t>
            </a:r>
            <a:endParaRPr lang="en-US" altLang="en-US" sz="2400" b="1">
              <a:solidFill>
                <a:srgbClr val="C00000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45069" y="9865414"/>
            <a:ext cx="7065712" cy="2195473"/>
          </a:xfrm>
          <a:prstGeom prst="rect">
            <a:avLst/>
          </a:prstGeom>
          <a:solidFill>
            <a:srgbClr val="FFFF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0" dirty="0">
                <a:latin typeface="Gill Sans"/>
                <a:ea typeface="Gill Sans"/>
                <a:cs typeface="Gill Sans"/>
                <a:sym typeface="Gill Sans"/>
              </a:rPr>
              <a:t>Reality Check: 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kern="0" dirty="0">
                <a:latin typeface="Gill Sans"/>
                <a:ea typeface="Gill Sans"/>
                <a:cs typeface="Gill Sans"/>
                <a:sym typeface="Gill Sans"/>
              </a:rPr>
              <a:t>55% of PA firms plan to increase capital spending</a:t>
            </a:r>
          </a:p>
        </p:txBody>
      </p:sp>
      <p:pic>
        <p:nvPicPr>
          <p:cNvPr id="30737" name="Picture 4" descr="Image result for check mar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9531350"/>
            <a:ext cx="2525713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Shape 741"/>
          <p:cNvSpPr/>
          <p:nvPr/>
        </p:nvSpPr>
        <p:spPr>
          <a:xfrm>
            <a:off x="1562100" y="5816600"/>
            <a:ext cx="5238750" cy="941388"/>
          </a:xfrm>
          <a:prstGeom prst="rect">
            <a:avLst/>
          </a:prstGeom>
          <a:solidFill>
            <a:srgbClr val="232323"/>
          </a:solidFill>
          <a:ln w="25400" cap="flat">
            <a:solidFill>
              <a:srgbClr val="000000">
                <a:alpha val="0"/>
              </a:srgbClr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739" name="Shape 742"/>
          <p:cNvSpPr>
            <a:spLocks noChangeArrowheads="1"/>
          </p:cNvSpPr>
          <p:nvPr/>
        </p:nvSpPr>
        <p:spPr bwMode="auto">
          <a:xfrm>
            <a:off x="2527300" y="6083300"/>
            <a:ext cx="33147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2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UP vs. Last Year</a:t>
            </a:r>
          </a:p>
        </p:txBody>
      </p:sp>
      <p:pic>
        <p:nvPicPr>
          <p:cNvPr id="34" name="Picture 4" descr="Image result for check mark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55" y="572440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laceholder_big.001-filter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8" t="40" r="19322"/>
          <a:stretch>
            <a:fillRect/>
          </a:stretch>
        </p:blipFill>
        <p:spPr bwMode="auto">
          <a:xfrm>
            <a:off x="9220200" y="-76200"/>
            <a:ext cx="9118600" cy="138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31746" name="Group 145"/>
          <p:cNvGrpSpPr>
            <a:grpSpLocks/>
          </p:cNvGrpSpPr>
          <p:nvPr/>
        </p:nvGrpSpPr>
        <p:grpSpPr bwMode="auto">
          <a:xfrm>
            <a:off x="685800" y="2946400"/>
            <a:ext cx="13131800" cy="5346700"/>
            <a:chOff x="0" y="0"/>
            <a:chExt cx="13131800" cy="5346700"/>
          </a:xfrm>
        </p:grpSpPr>
        <p:grpSp>
          <p:nvGrpSpPr>
            <p:cNvPr id="31753" name="Group 140"/>
            <p:cNvGrpSpPr>
              <a:grpSpLocks/>
            </p:cNvGrpSpPr>
            <p:nvPr/>
          </p:nvGrpSpPr>
          <p:grpSpPr bwMode="auto">
            <a:xfrm>
              <a:off x="0" y="0"/>
              <a:ext cx="13131800" cy="5346700"/>
              <a:chOff x="0" y="0"/>
              <a:chExt cx="13131800" cy="5346700"/>
            </a:xfrm>
          </p:grpSpPr>
          <p:sp>
            <p:nvSpPr>
              <p:cNvPr id="138" name="Shape 138"/>
              <p:cNvSpPr/>
              <p:nvPr/>
            </p:nvSpPr>
            <p:spPr>
              <a:xfrm>
                <a:off x="8534400" y="0"/>
                <a:ext cx="4597400" cy="5346700"/>
              </a:xfrm>
              <a:prstGeom prst="rect">
                <a:avLst/>
              </a:prstGeom>
              <a:solidFill>
                <a:srgbClr val="FEC700">
                  <a:alpha val="50000"/>
                </a:srgbClr>
              </a:solidFill>
              <a:ln w="25400" cap="flat">
                <a:solidFill>
                  <a:srgbClr val="FEC700">
                    <a:alpha val="5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0" y="0"/>
                <a:ext cx="8521700" cy="5346700"/>
              </a:xfrm>
              <a:prstGeom prst="rect">
                <a:avLst/>
              </a:prstGeom>
              <a:solidFill>
                <a:srgbClr val="FEC700">
                  <a:alpha val="70000"/>
                </a:srgbClr>
              </a:solidFill>
              <a:ln w="25400" cap="flat">
                <a:solidFill>
                  <a:srgbClr val="FEC700">
                    <a:alpha val="7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31754" name="Group 144"/>
            <p:cNvGrpSpPr>
              <a:grpSpLocks/>
            </p:cNvGrpSpPr>
            <p:nvPr/>
          </p:nvGrpSpPr>
          <p:grpSpPr bwMode="auto">
            <a:xfrm>
              <a:off x="11226800" y="3556000"/>
              <a:ext cx="1089853" cy="1103694"/>
              <a:chOff x="0" y="0"/>
              <a:chExt cx="1089852" cy="1103693"/>
            </a:xfrm>
          </p:grpSpPr>
          <p:sp>
            <p:nvSpPr>
              <p:cNvPr id="141" name="Shape 141"/>
              <p:cNvSpPr/>
              <p:nvPr/>
            </p:nvSpPr>
            <p:spPr>
              <a:xfrm>
                <a:off x="139700" y="228600"/>
                <a:ext cx="819149" cy="655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73" y="21600"/>
                    </a:moveTo>
                    <a:cubicBezTo>
                      <a:pt x="5068" y="21600"/>
                      <a:pt x="5361" y="21461"/>
                      <a:pt x="5584" y="21182"/>
                    </a:cubicBezTo>
                    <a:lnTo>
                      <a:pt x="16846" y="7123"/>
                    </a:lnTo>
                    <a:lnTo>
                      <a:pt x="18501" y="9189"/>
                    </a:lnTo>
                    <a:lnTo>
                      <a:pt x="21600" y="5320"/>
                    </a:lnTo>
                    <a:lnTo>
                      <a:pt x="17710" y="418"/>
                    </a:lnTo>
                    <a:cubicBezTo>
                      <a:pt x="17487" y="139"/>
                      <a:pt x="17194" y="0"/>
                      <a:pt x="16898" y="0"/>
                    </a:cubicBezTo>
                    <a:cubicBezTo>
                      <a:pt x="16603" y="1"/>
                      <a:pt x="16310" y="139"/>
                      <a:pt x="16087" y="418"/>
                    </a:cubicBezTo>
                    <a:lnTo>
                      <a:pt x="4819" y="14484"/>
                    </a:lnTo>
                    <a:lnTo>
                      <a:pt x="3099" y="12336"/>
                    </a:lnTo>
                    <a:lnTo>
                      <a:pt x="0" y="16205"/>
                    </a:lnTo>
                    <a:lnTo>
                      <a:pt x="3961" y="21183"/>
                    </a:lnTo>
                    <a:lnTo>
                      <a:pt x="3961" y="21182"/>
                    </a:lnTo>
                    <a:cubicBezTo>
                      <a:pt x="4184" y="21461"/>
                      <a:pt x="4477" y="21600"/>
                      <a:pt x="4773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0" y="0"/>
                <a:ext cx="738187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9" y="18982"/>
                    </a:moveTo>
                    <a:lnTo>
                      <a:pt x="488" y="18994"/>
                    </a:lnTo>
                    <a:lnTo>
                      <a:pt x="2862" y="21600"/>
                    </a:lnTo>
                    <a:lnTo>
                      <a:pt x="16026" y="7133"/>
                    </a:lnTo>
                    <a:lnTo>
                      <a:pt x="16217" y="6924"/>
                    </a:lnTo>
                    <a:lnTo>
                      <a:pt x="18162" y="9059"/>
                    </a:lnTo>
                    <a:lnTo>
                      <a:pt x="21600" y="5287"/>
                    </a:lnTo>
                    <a:lnTo>
                      <a:pt x="17154" y="407"/>
                    </a:lnTo>
                    <a:cubicBezTo>
                      <a:pt x="16906" y="136"/>
                      <a:pt x="16581" y="1"/>
                      <a:pt x="16253" y="0"/>
                    </a:cubicBezTo>
                    <a:cubicBezTo>
                      <a:pt x="15925" y="1"/>
                      <a:pt x="15600" y="136"/>
                      <a:pt x="15353" y="407"/>
                    </a:cubicBezTo>
                    <a:lnTo>
                      <a:pt x="371" y="16849"/>
                    </a:lnTo>
                    <a:cubicBezTo>
                      <a:pt x="124" y="17120"/>
                      <a:pt x="1" y="17476"/>
                      <a:pt x="0" y="17835"/>
                    </a:cubicBezTo>
                    <a:cubicBezTo>
                      <a:pt x="1" y="18173"/>
                      <a:pt x="110" y="18509"/>
                      <a:pt x="328" y="18774"/>
                    </a:cubicBezTo>
                    <a:cubicBezTo>
                      <a:pt x="328" y="18774"/>
                      <a:pt x="499" y="18982"/>
                      <a:pt x="499" y="189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355600" y="431800"/>
                <a:ext cx="735012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55" y="12578"/>
                    </a:moveTo>
                    <a:lnTo>
                      <a:pt x="0" y="16355"/>
                    </a:lnTo>
                    <a:lnTo>
                      <a:pt x="4363" y="21193"/>
                    </a:lnTo>
                    <a:lnTo>
                      <a:pt x="4362" y="21193"/>
                    </a:lnTo>
                    <a:cubicBezTo>
                      <a:pt x="4611" y="21464"/>
                      <a:pt x="4937" y="21600"/>
                      <a:pt x="5266" y="21600"/>
                    </a:cubicBezTo>
                    <a:cubicBezTo>
                      <a:pt x="5596" y="21600"/>
                      <a:pt x="5924" y="21464"/>
                      <a:pt x="6173" y="21192"/>
                    </a:cubicBezTo>
                    <a:lnTo>
                      <a:pt x="21227" y="4740"/>
                    </a:lnTo>
                    <a:cubicBezTo>
                      <a:pt x="21476" y="4468"/>
                      <a:pt x="21600" y="4112"/>
                      <a:pt x="21600" y="3751"/>
                    </a:cubicBezTo>
                    <a:cubicBezTo>
                      <a:pt x="21600" y="3391"/>
                      <a:pt x="21476" y="3034"/>
                      <a:pt x="21227" y="2762"/>
                    </a:cubicBezTo>
                    <a:lnTo>
                      <a:pt x="18694" y="0"/>
                    </a:lnTo>
                    <a:lnTo>
                      <a:pt x="5338" y="14635"/>
                    </a:lnTo>
                    <a:cubicBezTo>
                      <a:pt x="5338" y="14635"/>
                      <a:pt x="3455" y="12578"/>
                      <a:pt x="3455" y="125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sp>
        <p:nvSpPr>
          <p:cNvPr id="31747" name="Shape 147"/>
          <p:cNvSpPr>
            <a:spLocks noChangeArrowheads="1"/>
          </p:cNvSpPr>
          <p:nvPr/>
        </p:nvSpPr>
        <p:spPr bwMode="auto">
          <a:xfrm>
            <a:off x="1258888" y="4778375"/>
            <a:ext cx="7948612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6400">
                <a:latin typeface="Helvetica" pitchFamily="2" charset="0"/>
                <a:sym typeface="Helvetica" pitchFamily="2" charset="0"/>
              </a:rPr>
              <a:t>EMPLOYMENT</a:t>
            </a:r>
          </a:p>
          <a:p>
            <a:pPr eaLnBrk="1">
              <a:lnSpc>
                <a:spcPct val="70000"/>
              </a:lnSpc>
            </a:pPr>
            <a:r>
              <a:rPr lang="en-US" altLang="en-US" sz="6400">
                <a:latin typeface="Helvetica" pitchFamily="2" charset="0"/>
                <a:sym typeface="Helvetica" pitchFamily="2" charset="0"/>
              </a:rPr>
              <a:t>STATUS</a:t>
            </a:r>
          </a:p>
        </p:txBody>
      </p:sp>
      <p:sp>
        <p:nvSpPr>
          <p:cNvPr id="31748" name="Shape 151"/>
          <p:cNvSpPr>
            <a:spLocks noChangeArrowheads="1"/>
          </p:cNvSpPr>
          <p:nvPr/>
        </p:nvSpPr>
        <p:spPr bwMode="auto">
          <a:xfrm>
            <a:off x="16848138" y="679450"/>
            <a:ext cx="6223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03</a:t>
            </a:r>
          </a:p>
        </p:txBody>
      </p:sp>
      <p:sp>
        <p:nvSpPr>
          <p:cNvPr id="2" name="Rectangle 1"/>
          <p:cNvSpPr/>
          <p:nvPr/>
        </p:nvSpPr>
        <p:spPr>
          <a:xfrm>
            <a:off x="9220200" y="-76200"/>
            <a:ext cx="9118600" cy="13850144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652000" y="2980621"/>
            <a:ext cx="8001000" cy="5734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marL="0" lvl="1" indent="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  2017 Actual Data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Unemployment Rate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32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Employment Growth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</a:t>
            </a:r>
          </a:p>
        </p:txBody>
      </p:sp>
      <p:sp>
        <p:nvSpPr>
          <p:cNvPr id="31751" name="TextBox 2"/>
          <p:cNvSpPr txBox="1">
            <a:spLocks noChangeArrowheads="1"/>
          </p:cNvSpPr>
          <p:nvPr/>
        </p:nvSpPr>
        <p:spPr bwMode="auto">
          <a:xfrm>
            <a:off x="3365500" y="10445750"/>
            <a:ext cx="1841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endParaRPr lang="en-US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85800" y="8293100"/>
            <a:ext cx="8521700" cy="422275"/>
          </a:xfrm>
          <a:prstGeom prst="rect">
            <a:avLst/>
          </a:prstGeom>
          <a:solidFill>
            <a:srgbClr val="7F7F7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8288000" cy="2698750"/>
          </a:xfrm>
          <a:prstGeom prst="rect">
            <a:avLst/>
          </a:prstGeom>
          <a:solidFill>
            <a:srgbClr val="558ED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32770" name="Shape 748"/>
          <p:cNvSpPr>
            <a:spLocks noChangeArrowheads="1"/>
          </p:cNvSpPr>
          <p:nvPr/>
        </p:nvSpPr>
        <p:spPr bwMode="auto">
          <a:xfrm>
            <a:off x="1506538" y="981075"/>
            <a:ext cx="15070137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>
                <a:solidFill>
                  <a:srgbClr val="232323"/>
                </a:solidFill>
                <a:latin typeface="Helvetica" pitchFamily="2" charset="0"/>
                <a:sym typeface="Helvetica" pitchFamily="2" charset="0"/>
              </a:rPr>
              <a:t>UNEMPLOYMENT RATE</a:t>
            </a:r>
          </a:p>
        </p:txBody>
      </p:sp>
      <p:sp>
        <p:nvSpPr>
          <p:cNvPr id="32771" name="Shape 749"/>
          <p:cNvSpPr>
            <a:spLocks noChangeArrowheads="1"/>
          </p:cNvSpPr>
          <p:nvPr/>
        </p:nvSpPr>
        <p:spPr bwMode="auto">
          <a:xfrm>
            <a:off x="7662863" y="1919288"/>
            <a:ext cx="23082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>
                <a:latin typeface="Helvetica" pitchFamily="2" charset="0"/>
                <a:sym typeface="Helvetica" pitchFamily="2" charset="0"/>
              </a:rPr>
              <a:t>2016-2017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427093" y="10009841"/>
            <a:ext cx="5925809" cy="13804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773" name="Shape 227"/>
          <p:cNvSpPr>
            <a:spLocks noChangeShapeType="1"/>
          </p:cNvSpPr>
          <p:nvPr/>
        </p:nvSpPr>
        <p:spPr bwMode="auto">
          <a:xfrm flipV="1">
            <a:off x="6542088" y="11390313"/>
            <a:ext cx="10034587" cy="0"/>
          </a:xfrm>
          <a:prstGeom prst="line">
            <a:avLst/>
          </a:prstGeom>
          <a:noFill/>
          <a:ln w="635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32774" name="Shape 228"/>
          <p:cNvSpPr>
            <a:spLocks noChangeArrowheads="1"/>
          </p:cNvSpPr>
          <p:nvPr/>
        </p:nvSpPr>
        <p:spPr bwMode="auto">
          <a:xfrm>
            <a:off x="9410700" y="467995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30%</a:t>
            </a:r>
          </a:p>
        </p:txBody>
      </p:sp>
      <p:sp>
        <p:nvSpPr>
          <p:cNvPr id="32775" name="Shape 230"/>
          <p:cNvSpPr>
            <a:spLocks noChangeArrowheads="1"/>
          </p:cNvSpPr>
          <p:nvPr/>
        </p:nvSpPr>
        <p:spPr bwMode="auto">
          <a:xfrm>
            <a:off x="13487400" y="12463463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12%</a:t>
            </a:r>
          </a:p>
        </p:txBody>
      </p:sp>
      <p:sp>
        <p:nvSpPr>
          <p:cNvPr id="32776" name="Shape 233"/>
          <p:cNvSpPr>
            <a:spLocks noChangeArrowheads="1"/>
          </p:cNvSpPr>
          <p:nvPr/>
        </p:nvSpPr>
        <p:spPr bwMode="auto">
          <a:xfrm>
            <a:off x="14389100" y="807720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17%</a:t>
            </a:r>
          </a:p>
        </p:txBody>
      </p:sp>
      <p:sp>
        <p:nvSpPr>
          <p:cNvPr id="32777" name="Text Box 15"/>
          <p:cNvSpPr txBox="1">
            <a:spLocks noChangeArrowheads="1"/>
          </p:cNvSpPr>
          <p:nvPr/>
        </p:nvSpPr>
        <p:spPr bwMode="auto">
          <a:xfrm>
            <a:off x="6908800" y="12722225"/>
            <a:ext cx="11379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i="1">
                <a:latin typeface="Arial" pitchFamily="34" charset="0"/>
                <a:cs typeface="Arial" pitchFamily="34" charset="0"/>
              </a:rPr>
              <a:t>Source: U.S. Bureau of Labor Statistics, Bill Findley, November 2017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40710" y="7141652"/>
            <a:ext cx="5925809" cy="13804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32779" name="Chart 14"/>
          <p:cNvGraphicFramePr>
            <a:graphicFrameLocks/>
          </p:cNvGraphicFramePr>
          <p:nvPr/>
        </p:nvGraphicFramePr>
        <p:xfrm>
          <a:off x="6858000" y="4581525"/>
          <a:ext cx="11480800" cy="767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3" r:id="rId3" imgW="11477819" imgH="7668134" progId="Excel.Chart.8">
                  <p:embed/>
                </p:oleObj>
              </mc:Choice>
              <mc:Fallback>
                <p:oleObj r:id="rId3" imgW="11477819" imgH="7668134" progId="Excel.Chart.8">
                  <p:embed/>
                  <p:pic>
                    <p:nvPicPr>
                      <p:cNvPr id="0" name="Chart 1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4581525"/>
                        <a:ext cx="11480800" cy="767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7" name="Shape 870"/>
          <p:cNvSpPr>
            <a:spLocks noChangeArrowheads="1"/>
          </p:cNvSpPr>
          <p:nvPr/>
        </p:nvSpPr>
        <p:spPr bwMode="auto">
          <a:xfrm>
            <a:off x="0" y="3563938"/>
            <a:ext cx="7453313" cy="412432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4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Johnstown’s rate has improved, but is still higher than PA and the U.S.</a:t>
            </a:r>
          </a:p>
          <a:p>
            <a:pPr eaLnBrk="1"/>
            <a:endParaRPr lang="en-US" altLang="en-US" sz="4400" b="1">
              <a:solidFill>
                <a:schemeClr val="bg1"/>
              </a:solidFill>
              <a:latin typeface="Helvetica" pitchFamily="2" charset="0"/>
              <a:sym typeface="Helvetica" pitchFamily="2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36513"/>
            <a:ext cx="18288000" cy="2894013"/>
          </a:xfrm>
          <a:prstGeom prst="rect">
            <a:avLst/>
          </a:prstGeom>
          <a:solidFill>
            <a:srgbClr val="558ED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33794" name="Shape 748"/>
          <p:cNvSpPr>
            <a:spLocks noChangeArrowheads="1"/>
          </p:cNvSpPr>
          <p:nvPr/>
        </p:nvSpPr>
        <p:spPr bwMode="auto">
          <a:xfrm>
            <a:off x="1506538" y="981075"/>
            <a:ext cx="15070137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>
                <a:solidFill>
                  <a:srgbClr val="232323"/>
                </a:solidFill>
                <a:latin typeface="Helvetica" pitchFamily="2" charset="0"/>
                <a:sym typeface="Helvetica" pitchFamily="2" charset="0"/>
              </a:rPr>
              <a:t>EMPLOYMENT GROWTH</a:t>
            </a:r>
          </a:p>
        </p:txBody>
      </p:sp>
      <p:sp>
        <p:nvSpPr>
          <p:cNvPr id="33795" name="Shape 749"/>
          <p:cNvSpPr>
            <a:spLocks noChangeArrowheads="1"/>
          </p:cNvSpPr>
          <p:nvPr/>
        </p:nvSpPr>
        <p:spPr bwMode="auto">
          <a:xfrm>
            <a:off x="7662863" y="1919288"/>
            <a:ext cx="23082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>
                <a:latin typeface="Helvetica" pitchFamily="2" charset="0"/>
                <a:sym typeface="Helvetica" pitchFamily="2" charset="0"/>
              </a:rPr>
              <a:t>2016-2017</a:t>
            </a:r>
          </a:p>
        </p:txBody>
      </p:sp>
      <p:sp>
        <p:nvSpPr>
          <p:cNvPr id="33796" name="Shape 227"/>
          <p:cNvSpPr>
            <a:spLocks noChangeShapeType="1"/>
          </p:cNvSpPr>
          <p:nvPr/>
        </p:nvSpPr>
        <p:spPr bwMode="auto">
          <a:xfrm flipV="1">
            <a:off x="6542088" y="11390313"/>
            <a:ext cx="10034587" cy="0"/>
          </a:xfrm>
          <a:prstGeom prst="line">
            <a:avLst/>
          </a:prstGeom>
          <a:noFill/>
          <a:ln w="635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33797" name="Shape 228"/>
          <p:cNvSpPr>
            <a:spLocks noChangeArrowheads="1"/>
          </p:cNvSpPr>
          <p:nvPr/>
        </p:nvSpPr>
        <p:spPr bwMode="auto">
          <a:xfrm>
            <a:off x="9410700" y="467995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30%</a:t>
            </a:r>
          </a:p>
        </p:txBody>
      </p:sp>
      <p:sp>
        <p:nvSpPr>
          <p:cNvPr id="33798" name="Shape 230"/>
          <p:cNvSpPr>
            <a:spLocks noChangeArrowheads="1"/>
          </p:cNvSpPr>
          <p:nvPr/>
        </p:nvSpPr>
        <p:spPr bwMode="auto">
          <a:xfrm>
            <a:off x="13487400" y="12463463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12%</a:t>
            </a:r>
          </a:p>
        </p:txBody>
      </p:sp>
      <p:sp>
        <p:nvSpPr>
          <p:cNvPr id="33799" name="Shape 233"/>
          <p:cNvSpPr>
            <a:spLocks noChangeArrowheads="1"/>
          </p:cNvSpPr>
          <p:nvPr/>
        </p:nvSpPr>
        <p:spPr bwMode="auto">
          <a:xfrm>
            <a:off x="14389100" y="807720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17%</a:t>
            </a:r>
          </a:p>
        </p:txBody>
      </p:sp>
      <p:sp>
        <p:nvSpPr>
          <p:cNvPr id="23" name="Shape 735"/>
          <p:cNvSpPr/>
          <p:nvPr/>
        </p:nvSpPr>
        <p:spPr>
          <a:xfrm flipV="1">
            <a:off x="2613025" y="5976938"/>
            <a:ext cx="571500" cy="401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33801" name="Chart 12"/>
          <p:cNvGraphicFramePr>
            <a:graphicFrameLocks/>
          </p:cNvGraphicFramePr>
          <p:nvPr/>
        </p:nvGraphicFramePr>
        <p:xfrm>
          <a:off x="6165850" y="5205413"/>
          <a:ext cx="5956300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2" r:id="rId3" imgW="5961395" imgH="3303759" progId="Excel.Chart.8">
                  <p:embed/>
                </p:oleObj>
              </mc:Choice>
              <mc:Fallback>
                <p:oleObj r:id="rId3" imgW="5961395" imgH="3303759" progId="Excel.Chart.8">
                  <p:embed/>
                  <p:pic>
                    <p:nvPicPr>
                      <p:cNvPr id="0" name="Chart 1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5850" y="5205413"/>
                        <a:ext cx="5956300" cy="330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2" name="Chart 13"/>
          <p:cNvGraphicFramePr>
            <a:graphicFrameLocks/>
          </p:cNvGraphicFramePr>
          <p:nvPr/>
        </p:nvGraphicFramePr>
        <p:xfrm>
          <a:off x="7131050" y="3556000"/>
          <a:ext cx="10977563" cy="885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3" name="Chart" r:id="rId5" imgW="10972800" imgH="8851900" progId="Excel.Chart.8">
                  <p:embed/>
                </p:oleObj>
              </mc:Choice>
              <mc:Fallback>
                <p:oleObj name="Chart" r:id="rId5" imgW="10972800" imgH="8851900" progId="Excel.Chart.8">
                  <p:embed/>
                  <p:pic>
                    <p:nvPicPr>
                      <p:cNvPr id="0" name="Chart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1050" y="3556000"/>
                        <a:ext cx="10977563" cy="885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0" name="Shape 870"/>
          <p:cNvSpPr>
            <a:spLocks noChangeArrowheads="1"/>
          </p:cNvSpPr>
          <p:nvPr/>
        </p:nvSpPr>
        <p:spPr bwMode="auto">
          <a:xfrm>
            <a:off x="0" y="3816350"/>
            <a:ext cx="8197850" cy="276860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4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Johnstown’s employed  work force lost ground again in 2017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900845" y="6373296"/>
            <a:ext cx="225044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kern="0" dirty="0"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 </a:t>
            </a:r>
            <a:r>
              <a:rPr lang="en-US" sz="4000" b="1" kern="0" dirty="0"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U.S.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93927" y="7879755"/>
            <a:ext cx="4813191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 dirty="0"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Pennsylvania</a:t>
            </a:r>
            <a:endParaRPr lang="en-US" sz="4400" b="1" kern="0" dirty="0">
              <a:latin typeface="Arial" panose="020B0604020202020204" pitchFamily="34" charset="0"/>
              <a:ea typeface="Gill Sans"/>
              <a:cs typeface="Arial" panose="020B0604020202020204" pitchFamily="34" charset="0"/>
              <a:sym typeface="Gill San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87630" y="9227436"/>
            <a:ext cx="604857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kern="0" dirty="0"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 </a:t>
            </a:r>
            <a:r>
              <a:rPr lang="en-US" sz="4000" b="1" kern="0" dirty="0"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Cambria County</a:t>
            </a:r>
            <a:endParaRPr lang="en-US" sz="4800" b="1" kern="0" dirty="0">
              <a:latin typeface="Arial" panose="020B0604020202020204" pitchFamily="34" charset="0"/>
              <a:ea typeface="Gill Sans"/>
              <a:cs typeface="Arial" panose="020B0604020202020204" pitchFamily="34" charset="0"/>
              <a:sym typeface="Gill Sans"/>
            </a:endParaRP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6908800" y="12722225"/>
            <a:ext cx="11379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i="1">
                <a:latin typeface="Arial" pitchFamily="34" charset="0"/>
                <a:cs typeface="Arial" pitchFamily="34" charset="0"/>
              </a:rPr>
              <a:t>Source: U.S. Bureau of Labor Statistics, Bill Findley, November 2017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8288000" cy="2825750"/>
          </a:xfrm>
          <a:prstGeom prst="rect">
            <a:avLst/>
          </a:prstGeom>
          <a:solidFill>
            <a:srgbClr val="558ED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34818" name="Shape 748"/>
          <p:cNvSpPr>
            <a:spLocks noChangeArrowheads="1"/>
          </p:cNvSpPr>
          <p:nvPr/>
        </p:nvSpPr>
        <p:spPr bwMode="auto">
          <a:xfrm>
            <a:off x="1506538" y="981075"/>
            <a:ext cx="15070137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>
                <a:solidFill>
                  <a:srgbClr val="232323"/>
                </a:solidFill>
                <a:latin typeface="Helvetica" pitchFamily="2" charset="0"/>
                <a:sym typeface="Helvetica" pitchFamily="2" charset="0"/>
              </a:rPr>
              <a:t>EMPLOYMENT GROWTH TREND</a:t>
            </a:r>
          </a:p>
        </p:txBody>
      </p:sp>
      <p:sp>
        <p:nvSpPr>
          <p:cNvPr id="34819" name="Shape 749"/>
          <p:cNvSpPr>
            <a:spLocks noChangeArrowheads="1"/>
          </p:cNvSpPr>
          <p:nvPr/>
        </p:nvSpPr>
        <p:spPr bwMode="auto">
          <a:xfrm>
            <a:off x="7662863" y="1919288"/>
            <a:ext cx="23082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>
                <a:latin typeface="Helvetica" pitchFamily="2" charset="0"/>
                <a:sym typeface="Helvetica" pitchFamily="2" charset="0"/>
              </a:rPr>
              <a:t>2007-2017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427093" y="10009841"/>
            <a:ext cx="5925809" cy="13804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821" name="Shape 227"/>
          <p:cNvSpPr>
            <a:spLocks noChangeShapeType="1"/>
          </p:cNvSpPr>
          <p:nvPr/>
        </p:nvSpPr>
        <p:spPr bwMode="auto">
          <a:xfrm flipV="1">
            <a:off x="6542088" y="11422063"/>
            <a:ext cx="10034587" cy="0"/>
          </a:xfrm>
          <a:prstGeom prst="line">
            <a:avLst/>
          </a:prstGeom>
          <a:noFill/>
          <a:ln w="635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34822" name="Shape 228"/>
          <p:cNvSpPr>
            <a:spLocks noChangeArrowheads="1"/>
          </p:cNvSpPr>
          <p:nvPr/>
        </p:nvSpPr>
        <p:spPr bwMode="auto">
          <a:xfrm>
            <a:off x="9410700" y="467995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30%</a:t>
            </a:r>
          </a:p>
        </p:txBody>
      </p:sp>
      <p:sp>
        <p:nvSpPr>
          <p:cNvPr id="34823" name="Shape 230"/>
          <p:cNvSpPr>
            <a:spLocks noChangeArrowheads="1"/>
          </p:cNvSpPr>
          <p:nvPr/>
        </p:nvSpPr>
        <p:spPr bwMode="auto">
          <a:xfrm>
            <a:off x="13487400" y="12463463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12%</a:t>
            </a:r>
          </a:p>
        </p:txBody>
      </p:sp>
      <p:sp>
        <p:nvSpPr>
          <p:cNvPr id="34824" name="Shape 233"/>
          <p:cNvSpPr>
            <a:spLocks noChangeArrowheads="1"/>
          </p:cNvSpPr>
          <p:nvPr/>
        </p:nvSpPr>
        <p:spPr bwMode="auto">
          <a:xfrm>
            <a:off x="14389100" y="807720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17%</a:t>
            </a:r>
          </a:p>
        </p:txBody>
      </p:sp>
      <p:sp>
        <p:nvSpPr>
          <p:cNvPr id="23" name="Shape 735"/>
          <p:cNvSpPr/>
          <p:nvPr/>
        </p:nvSpPr>
        <p:spPr>
          <a:xfrm flipV="1">
            <a:off x="2613025" y="5976938"/>
            <a:ext cx="571500" cy="401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34826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9608767"/>
              </p:ext>
            </p:extLst>
          </p:nvPr>
        </p:nvGraphicFramePr>
        <p:xfrm>
          <a:off x="741363" y="4204660"/>
          <a:ext cx="16781462" cy="770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1" name="Chart" r:id="rId3" imgW="16776700" imgH="7696200" progId="Excel.Chart.8">
                  <p:embed/>
                </p:oleObj>
              </mc:Choice>
              <mc:Fallback>
                <p:oleObj name="Chart" r:id="rId3" imgW="16776700" imgH="7696200" progId="Excel.Chart.8">
                  <p:embed/>
                  <p:pic>
                    <p:nvPicPr>
                      <p:cNvPr id="0" name="Chart 1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4204660"/>
                        <a:ext cx="16781462" cy="770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4" name="Shape 870"/>
          <p:cNvSpPr>
            <a:spLocks noChangeArrowheads="1"/>
          </p:cNvSpPr>
          <p:nvPr/>
        </p:nvSpPr>
        <p:spPr bwMode="auto">
          <a:xfrm>
            <a:off x="12282488" y="10002838"/>
            <a:ext cx="6005512" cy="209391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4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Johnstown’s job growth is flat</a:t>
            </a:r>
          </a:p>
        </p:txBody>
      </p:sp>
      <p:sp>
        <p:nvSpPr>
          <p:cNvPr id="34828" name="Text Box 15"/>
          <p:cNvSpPr txBox="1">
            <a:spLocks noChangeArrowheads="1"/>
          </p:cNvSpPr>
          <p:nvPr/>
        </p:nvSpPr>
        <p:spPr bwMode="auto">
          <a:xfrm>
            <a:off x="6908800" y="12722225"/>
            <a:ext cx="11379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i="1">
                <a:latin typeface="Arial" pitchFamily="34" charset="0"/>
                <a:cs typeface="Arial" pitchFamily="34" charset="0"/>
              </a:rPr>
              <a:t>Source: U.S. Bureau of Labor Statistics, Bill Findley, November 2017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laceholder_big.001-filter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8" t="40" r="19322"/>
          <a:stretch>
            <a:fillRect/>
          </a:stretch>
        </p:blipFill>
        <p:spPr bwMode="auto">
          <a:xfrm>
            <a:off x="9220200" y="-76200"/>
            <a:ext cx="9118600" cy="138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35842" name="Group 145"/>
          <p:cNvGrpSpPr>
            <a:grpSpLocks/>
          </p:cNvGrpSpPr>
          <p:nvPr/>
        </p:nvGrpSpPr>
        <p:grpSpPr bwMode="auto">
          <a:xfrm>
            <a:off x="685800" y="2946400"/>
            <a:ext cx="13131800" cy="5346700"/>
            <a:chOff x="0" y="0"/>
            <a:chExt cx="13131800" cy="5346700"/>
          </a:xfrm>
        </p:grpSpPr>
        <p:grpSp>
          <p:nvGrpSpPr>
            <p:cNvPr id="35849" name="Group 140"/>
            <p:cNvGrpSpPr>
              <a:grpSpLocks/>
            </p:cNvGrpSpPr>
            <p:nvPr/>
          </p:nvGrpSpPr>
          <p:grpSpPr bwMode="auto">
            <a:xfrm>
              <a:off x="0" y="0"/>
              <a:ext cx="13131800" cy="5346700"/>
              <a:chOff x="0" y="0"/>
              <a:chExt cx="13131800" cy="5346700"/>
            </a:xfrm>
          </p:grpSpPr>
          <p:sp>
            <p:nvSpPr>
              <p:cNvPr id="138" name="Shape 138"/>
              <p:cNvSpPr/>
              <p:nvPr/>
            </p:nvSpPr>
            <p:spPr>
              <a:xfrm>
                <a:off x="8534400" y="0"/>
                <a:ext cx="4597400" cy="5346700"/>
              </a:xfrm>
              <a:prstGeom prst="rect">
                <a:avLst/>
              </a:prstGeom>
              <a:solidFill>
                <a:srgbClr val="FEC700">
                  <a:alpha val="50000"/>
                </a:srgbClr>
              </a:solidFill>
              <a:ln w="25400" cap="flat">
                <a:solidFill>
                  <a:srgbClr val="FEC700">
                    <a:alpha val="5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0" y="0"/>
                <a:ext cx="8521700" cy="5346700"/>
              </a:xfrm>
              <a:prstGeom prst="rect">
                <a:avLst/>
              </a:prstGeom>
              <a:solidFill>
                <a:srgbClr val="FEC700">
                  <a:alpha val="70000"/>
                </a:srgbClr>
              </a:solidFill>
              <a:ln w="25400" cap="flat">
                <a:solidFill>
                  <a:srgbClr val="FEC700">
                    <a:alpha val="7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35850" name="Group 144"/>
            <p:cNvGrpSpPr>
              <a:grpSpLocks/>
            </p:cNvGrpSpPr>
            <p:nvPr/>
          </p:nvGrpSpPr>
          <p:grpSpPr bwMode="auto">
            <a:xfrm>
              <a:off x="11226800" y="3556000"/>
              <a:ext cx="1089853" cy="1103694"/>
              <a:chOff x="0" y="0"/>
              <a:chExt cx="1089852" cy="1103693"/>
            </a:xfrm>
          </p:grpSpPr>
          <p:sp>
            <p:nvSpPr>
              <p:cNvPr id="141" name="Shape 141"/>
              <p:cNvSpPr/>
              <p:nvPr/>
            </p:nvSpPr>
            <p:spPr>
              <a:xfrm>
                <a:off x="139700" y="228600"/>
                <a:ext cx="819149" cy="655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73" y="21600"/>
                    </a:moveTo>
                    <a:cubicBezTo>
                      <a:pt x="5068" y="21600"/>
                      <a:pt x="5361" y="21461"/>
                      <a:pt x="5584" y="21182"/>
                    </a:cubicBezTo>
                    <a:lnTo>
                      <a:pt x="16846" y="7123"/>
                    </a:lnTo>
                    <a:lnTo>
                      <a:pt x="18501" y="9189"/>
                    </a:lnTo>
                    <a:lnTo>
                      <a:pt x="21600" y="5320"/>
                    </a:lnTo>
                    <a:lnTo>
                      <a:pt x="17710" y="418"/>
                    </a:lnTo>
                    <a:cubicBezTo>
                      <a:pt x="17487" y="139"/>
                      <a:pt x="17194" y="0"/>
                      <a:pt x="16898" y="0"/>
                    </a:cubicBezTo>
                    <a:cubicBezTo>
                      <a:pt x="16603" y="1"/>
                      <a:pt x="16310" y="139"/>
                      <a:pt x="16087" y="418"/>
                    </a:cubicBezTo>
                    <a:lnTo>
                      <a:pt x="4819" y="14484"/>
                    </a:lnTo>
                    <a:lnTo>
                      <a:pt x="3099" y="12336"/>
                    </a:lnTo>
                    <a:lnTo>
                      <a:pt x="0" y="16205"/>
                    </a:lnTo>
                    <a:lnTo>
                      <a:pt x="3961" y="21183"/>
                    </a:lnTo>
                    <a:lnTo>
                      <a:pt x="3961" y="21182"/>
                    </a:lnTo>
                    <a:cubicBezTo>
                      <a:pt x="4184" y="21461"/>
                      <a:pt x="4477" y="21600"/>
                      <a:pt x="4773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0" y="0"/>
                <a:ext cx="738187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9" y="18982"/>
                    </a:moveTo>
                    <a:lnTo>
                      <a:pt x="488" y="18994"/>
                    </a:lnTo>
                    <a:lnTo>
                      <a:pt x="2862" y="21600"/>
                    </a:lnTo>
                    <a:lnTo>
                      <a:pt x="16026" y="7133"/>
                    </a:lnTo>
                    <a:lnTo>
                      <a:pt x="16217" y="6924"/>
                    </a:lnTo>
                    <a:lnTo>
                      <a:pt x="18162" y="9059"/>
                    </a:lnTo>
                    <a:lnTo>
                      <a:pt x="21600" y="5287"/>
                    </a:lnTo>
                    <a:lnTo>
                      <a:pt x="17154" y="407"/>
                    </a:lnTo>
                    <a:cubicBezTo>
                      <a:pt x="16906" y="136"/>
                      <a:pt x="16581" y="1"/>
                      <a:pt x="16253" y="0"/>
                    </a:cubicBezTo>
                    <a:cubicBezTo>
                      <a:pt x="15925" y="1"/>
                      <a:pt x="15600" y="136"/>
                      <a:pt x="15353" y="407"/>
                    </a:cubicBezTo>
                    <a:lnTo>
                      <a:pt x="371" y="16849"/>
                    </a:lnTo>
                    <a:cubicBezTo>
                      <a:pt x="124" y="17120"/>
                      <a:pt x="1" y="17476"/>
                      <a:pt x="0" y="17835"/>
                    </a:cubicBezTo>
                    <a:cubicBezTo>
                      <a:pt x="1" y="18173"/>
                      <a:pt x="110" y="18509"/>
                      <a:pt x="328" y="18774"/>
                    </a:cubicBezTo>
                    <a:cubicBezTo>
                      <a:pt x="328" y="18774"/>
                      <a:pt x="499" y="18982"/>
                      <a:pt x="499" y="189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355600" y="431800"/>
                <a:ext cx="735012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55" y="12578"/>
                    </a:moveTo>
                    <a:lnTo>
                      <a:pt x="0" y="16355"/>
                    </a:lnTo>
                    <a:lnTo>
                      <a:pt x="4363" y="21193"/>
                    </a:lnTo>
                    <a:lnTo>
                      <a:pt x="4362" y="21193"/>
                    </a:lnTo>
                    <a:cubicBezTo>
                      <a:pt x="4611" y="21464"/>
                      <a:pt x="4937" y="21600"/>
                      <a:pt x="5266" y="21600"/>
                    </a:cubicBezTo>
                    <a:cubicBezTo>
                      <a:pt x="5596" y="21600"/>
                      <a:pt x="5924" y="21464"/>
                      <a:pt x="6173" y="21192"/>
                    </a:cubicBezTo>
                    <a:lnTo>
                      <a:pt x="21227" y="4740"/>
                    </a:lnTo>
                    <a:cubicBezTo>
                      <a:pt x="21476" y="4468"/>
                      <a:pt x="21600" y="4112"/>
                      <a:pt x="21600" y="3751"/>
                    </a:cubicBezTo>
                    <a:cubicBezTo>
                      <a:pt x="21600" y="3391"/>
                      <a:pt x="21476" y="3034"/>
                      <a:pt x="21227" y="2762"/>
                    </a:cubicBezTo>
                    <a:lnTo>
                      <a:pt x="18694" y="0"/>
                    </a:lnTo>
                    <a:lnTo>
                      <a:pt x="5338" y="14635"/>
                    </a:lnTo>
                    <a:cubicBezTo>
                      <a:pt x="5338" y="14635"/>
                      <a:pt x="3455" y="12578"/>
                      <a:pt x="3455" y="125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sp>
        <p:nvSpPr>
          <p:cNvPr id="35843" name="Shape 147"/>
          <p:cNvSpPr>
            <a:spLocks noChangeArrowheads="1"/>
          </p:cNvSpPr>
          <p:nvPr/>
        </p:nvSpPr>
        <p:spPr bwMode="auto">
          <a:xfrm>
            <a:off x="1258888" y="5122863"/>
            <a:ext cx="7948612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6400">
                <a:latin typeface="Helvetica" pitchFamily="2" charset="0"/>
                <a:sym typeface="Helvetica" pitchFamily="2" charset="0"/>
              </a:rPr>
              <a:t>JOBS FORECAST</a:t>
            </a:r>
          </a:p>
        </p:txBody>
      </p:sp>
      <p:sp>
        <p:nvSpPr>
          <p:cNvPr id="35844" name="Shape 151"/>
          <p:cNvSpPr>
            <a:spLocks noChangeArrowheads="1"/>
          </p:cNvSpPr>
          <p:nvPr/>
        </p:nvSpPr>
        <p:spPr bwMode="auto">
          <a:xfrm>
            <a:off x="16848138" y="679450"/>
            <a:ext cx="6223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03</a:t>
            </a:r>
          </a:p>
        </p:txBody>
      </p:sp>
      <p:sp>
        <p:nvSpPr>
          <p:cNvPr id="2" name="Rectangle 1"/>
          <p:cNvSpPr/>
          <p:nvPr/>
        </p:nvSpPr>
        <p:spPr>
          <a:xfrm>
            <a:off x="9220200" y="-25400"/>
            <a:ext cx="9118600" cy="1385014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829800" y="2980621"/>
            <a:ext cx="7640833" cy="78893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marL="0" lvl="1" indent="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2018 Projections 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Overall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By type of position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By industry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By type of firm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 By size of firm</a:t>
            </a:r>
          </a:p>
        </p:txBody>
      </p:sp>
      <p:sp>
        <p:nvSpPr>
          <p:cNvPr id="35847" name="TextBox 2"/>
          <p:cNvSpPr txBox="1">
            <a:spLocks noChangeArrowheads="1"/>
          </p:cNvSpPr>
          <p:nvPr/>
        </p:nvSpPr>
        <p:spPr bwMode="auto">
          <a:xfrm>
            <a:off x="4826000" y="9017000"/>
            <a:ext cx="1841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endParaRPr lang="en-US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85800" y="8293100"/>
            <a:ext cx="8521700" cy="438150"/>
          </a:xfrm>
          <a:prstGeom prst="rect">
            <a:avLst/>
          </a:prstGeom>
          <a:solidFill>
            <a:srgbClr val="7F7F7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-44450"/>
            <a:ext cx="18288000" cy="2624138"/>
          </a:xfrm>
          <a:prstGeom prst="rect">
            <a:avLst/>
          </a:prstGeom>
          <a:solidFill>
            <a:srgbClr val="95373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36866" name="Shape 748"/>
          <p:cNvSpPr>
            <a:spLocks noChangeArrowheads="1"/>
          </p:cNvSpPr>
          <p:nvPr/>
        </p:nvSpPr>
        <p:spPr bwMode="auto">
          <a:xfrm>
            <a:off x="4910138" y="679450"/>
            <a:ext cx="89408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JOBS FORECAST</a:t>
            </a:r>
          </a:p>
        </p:txBody>
      </p:sp>
      <p:sp>
        <p:nvSpPr>
          <p:cNvPr id="36867" name="Shape 749"/>
          <p:cNvSpPr>
            <a:spLocks noChangeArrowheads="1"/>
          </p:cNvSpPr>
          <p:nvPr/>
        </p:nvSpPr>
        <p:spPr bwMode="auto">
          <a:xfrm>
            <a:off x="8251825" y="1924050"/>
            <a:ext cx="112871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>
                <a:latin typeface="Helvetica" pitchFamily="2" charset="0"/>
                <a:sym typeface="Helvetica" pitchFamily="2" charset="0"/>
              </a:rPr>
              <a:t>2018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2703" y="6913361"/>
            <a:ext cx="5925809" cy="13804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869" name="Shape 227"/>
          <p:cNvSpPr>
            <a:spLocks noChangeShapeType="1"/>
          </p:cNvSpPr>
          <p:nvPr/>
        </p:nvSpPr>
        <p:spPr bwMode="auto">
          <a:xfrm flipV="1">
            <a:off x="6542088" y="11390313"/>
            <a:ext cx="10034587" cy="0"/>
          </a:xfrm>
          <a:prstGeom prst="line">
            <a:avLst/>
          </a:prstGeom>
          <a:noFill/>
          <a:ln w="635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36870" name="Shape 228"/>
          <p:cNvSpPr>
            <a:spLocks noChangeArrowheads="1"/>
          </p:cNvSpPr>
          <p:nvPr/>
        </p:nvSpPr>
        <p:spPr bwMode="auto">
          <a:xfrm>
            <a:off x="9410700" y="467995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30%</a:t>
            </a:r>
          </a:p>
        </p:txBody>
      </p:sp>
      <p:sp>
        <p:nvSpPr>
          <p:cNvPr id="36871" name="Shape 230"/>
          <p:cNvSpPr>
            <a:spLocks noChangeArrowheads="1"/>
          </p:cNvSpPr>
          <p:nvPr/>
        </p:nvSpPr>
        <p:spPr bwMode="auto">
          <a:xfrm>
            <a:off x="13487400" y="12463463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12%</a:t>
            </a:r>
          </a:p>
        </p:txBody>
      </p:sp>
      <p:sp>
        <p:nvSpPr>
          <p:cNvPr id="36872" name="Shape 233"/>
          <p:cNvSpPr>
            <a:spLocks noChangeArrowheads="1"/>
          </p:cNvSpPr>
          <p:nvPr/>
        </p:nvSpPr>
        <p:spPr bwMode="auto">
          <a:xfrm>
            <a:off x="14389100" y="8077200"/>
            <a:ext cx="825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2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17%</a:t>
            </a:r>
          </a:p>
        </p:txBody>
      </p:sp>
      <p:graphicFrame>
        <p:nvGraphicFramePr>
          <p:cNvPr id="36873" name="Chart 744"/>
          <p:cNvGraphicFramePr>
            <a:graphicFrameLocks/>
          </p:cNvGraphicFramePr>
          <p:nvPr/>
        </p:nvGraphicFramePr>
        <p:xfrm>
          <a:off x="8201025" y="1301750"/>
          <a:ext cx="10648950" cy="1144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7" r:id="rId3" imgW="10648832" imgH="11447342" progId="Excel.Chart.8">
                  <p:embed/>
                </p:oleObj>
              </mc:Choice>
              <mc:Fallback>
                <p:oleObj r:id="rId3" imgW="10648832" imgH="11447342" progId="Excel.Chart.8">
                  <p:embed/>
                  <p:pic>
                    <p:nvPicPr>
                      <p:cNvPr id="0" name="Chart 74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1025" y="1301750"/>
                        <a:ext cx="10648950" cy="1144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4" name="Shape 870"/>
          <p:cNvSpPr>
            <a:spLocks noChangeArrowheads="1"/>
          </p:cNvSpPr>
          <p:nvPr/>
        </p:nvSpPr>
        <p:spPr bwMode="auto">
          <a:xfrm>
            <a:off x="2387600" y="9401175"/>
            <a:ext cx="6426200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endParaRPr lang="en-US" altLang="en-US" sz="2400" b="1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</p:txBody>
      </p:sp>
      <p:grpSp>
        <p:nvGrpSpPr>
          <p:cNvPr id="36875" name="Group 743"/>
          <p:cNvGrpSpPr>
            <a:grpSpLocks/>
          </p:cNvGrpSpPr>
          <p:nvPr/>
        </p:nvGrpSpPr>
        <p:grpSpPr bwMode="auto">
          <a:xfrm>
            <a:off x="1571625" y="6664325"/>
            <a:ext cx="5245100" cy="914400"/>
            <a:chOff x="0" y="1"/>
            <a:chExt cx="5237992" cy="939309"/>
          </a:xfrm>
        </p:grpSpPr>
        <p:sp>
          <p:nvSpPr>
            <p:cNvPr id="29" name="Shape 741"/>
            <p:cNvSpPr/>
            <p:nvPr/>
          </p:nvSpPr>
          <p:spPr>
            <a:xfrm>
              <a:off x="0" y="1"/>
              <a:ext cx="5237992" cy="939309"/>
            </a:xfrm>
            <a:prstGeom prst="rect">
              <a:avLst/>
            </a:prstGeom>
            <a:solidFill>
              <a:srgbClr val="232323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6884" name="Shape 742"/>
            <p:cNvSpPr>
              <a:spLocks noChangeArrowheads="1"/>
            </p:cNvSpPr>
            <p:nvPr/>
          </p:nvSpPr>
          <p:spPr bwMode="auto">
            <a:xfrm>
              <a:off x="986805" y="384094"/>
              <a:ext cx="3309632" cy="367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3200" b="1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UP vs. Last Year</a:t>
              </a:r>
            </a:p>
          </p:txBody>
        </p:sp>
      </p:grpSp>
      <p:grpSp>
        <p:nvGrpSpPr>
          <p:cNvPr id="32" name="Group 740"/>
          <p:cNvGrpSpPr/>
          <p:nvPr/>
        </p:nvGrpSpPr>
        <p:grpSpPr>
          <a:xfrm>
            <a:off x="1564640" y="3651547"/>
            <a:ext cx="5248528" cy="3098205"/>
            <a:chOff x="0" y="358696"/>
            <a:chExt cx="5237993" cy="2546895"/>
          </a:xfrm>
          <a:solidFill>
            <a:srgbClr val="006600"/>
          </a:solidFill>
        </p:grpSpPr>
        <p:sp>
          <p:nvSpPr>
            <p:cNvPr id="34" name="Shape 733"/>
            <p:cNvSpPr/>
            <p:nvPr/>
          </p:nvSpPr>
          <p:spPr>
            <a:xfrm>
              <a:off x="0" y="358696"/>
              <a:ext cx="5237993" cy="2546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0"/>
                  </a:moveTo>
                  <a:lnTo>
                    <a:pt x="21596" y="9241"/>
                  </a:lnTo>
                  <a:lnTo>
                    <a:pt x="21600" y="21600"/>
                  </a:lnTo>
                  <a:lnTo>
                    <a:pt x="0" y="21515"/>
                  </a:lnTo>
                  <a:lnTo>
                    <a:pt x="9" y="9241"/>
                  </a:lnTo>
                  <a:lnTo>
                    <a:pt x="10740" y="0"/>
                  </a:lnTo>
                  <a:close/>
                </a:path>
              </a:pathLst>
            </a:custGeom>
            <a:grpFill/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5" name="Shape 734"/>
            <p:cNvSpPr/>
            <p:nvPr/>
          </p:nvSpPr>
          <p:spPr>
            <a:xfrm>
              <a:off x="1464329" y="1291723"/>
              <a:ext cx="2705101" cy="1253239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>
              <a:lvl1pPr>
                <a:lnSpc>
                  <a:spcPct val="70000"/>
                </a:lnSpc>
                <a:defRPr sz="144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800" kern="0" dirty="0" smtClean="0"/>
                <a:t>10</a:t>
              </a:r>
              <a:r>
                <a:rPr sz="8800" kern="0" dirty="0" smtClean="0"/>
                <a:t>%</a:t>
              </a:r>
              <a:endParaRPr lang="en-US" sz="8800" kern="0" dirty="0" smtClean="0"/>
            </a:p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400" kern="0" dirty="0" smtClean="0"/>
                <a:t>points</a:t>
              </a:r>
              <a:endParaRPr sz="4400" kern="0" dirty="0"/>
            </a:p>
          </p:txBody>
        </p:sp>
      </p:grpSp>
      <p:sp>
        <p:nvSpPr>
          <p:cNvPr id="39" name="Shape 735"/>
          <p:cNvSpPr/>
          <p:nvPr/>
        </p:nvSpPr>
        <p:spPr>
          <a:xfrm rot="10800000" flipV="1">
            <a:off x="2370138" y="5146675"/>
            <a:ext cx="688975" cy="487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380968" y="12589642"/>
            <a:ext cx="860121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Percent reporting hiring plans </a:t>
            </a:r>
          </a:p>
        </p:txBody>
      </p:sp>
      <p:sp>
        <p:nvSpPr>
          <p:cNvPr id="42" name="Oval 41"/>
          <p:cNvSpPr/>
          <p:nvPr/>
        </p:nvSpPr>
        <p:spPr>
          <a:xfrm>
            <a:off x="13850938" y="5841098"/>
            <a:ext cx="2735969" cy="1817307"/>
          </a:xfrm>
          <a:prstGeom prst="ellipse">
            <a:avLst/>
          </a:prstGeom>
          <a:noFill/>
          <a:ln w="92075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880" name="Shape 870"/>
          <p:cNvSpPr>
            <a:spLocks noChangeArrowheads="1"/>
          </p:cNvSpPr>
          <p:nvPr/>
        </p:nvSpPr>
        <p:spPr bwMode="auto">
          <a:xfrm>
            <a:off x="1293813" y="8047038"/>
            <a:ext cx="7254875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400" b="1" i="1">
                <a:solidFill>
                  <a:srgbClr val="C00000"/>
                </a:solidFill>
                <a:latin typeface="Helvetica" pitchFamily="2" charset="0"/>
                <a:sym typeface="Helvetica" pitchFamily="2" charset="0"/>
              </a:rPr>
              <a:t>54% plan to hire in 2018</a:t>
            </a:r>
            <a:endParaRPr lang="en-US" altLang="en-US" sz="2400" b="1" i="1">
              <a:solidFill>
                <a:srgbClr val="C00000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002" y="9873245"/>
            <a:ext cx="7865748" cy="2133917"/>
          </a:xfrm>
          <a:prstGeom prst="rect">
            <a:avLst/>
          </a:prstGeom>
          <a:solidFill>
            <a:srgbClr val="FFFF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0" dirty="0">
                <a:latin typeface="Gill Sans"/>
                <a:ea typeface="Gill Sans"/>
                <a:cs typeface="Gill Sans"/>
                <a:sym typeface="Gill Sans"/>
              </a:rPr>
              <a:t>Reality Check: 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kern="0" dirty="0">
                <a:latin typeface="Gill Sans"/>
                <a:ea typeface="Gill Sans"/>
                <a:cs typeface="Gill Sans"/>
                <a:sym typeface="Gill Sans"/>
              </a:rPr>
              <a:t>22% of PA firms expect to hire in 2018</a:t>
            </a:r>
          </a:p>
        </p:txBody>
      </p:sp>
      <p:pic>
        <p:nvPicPr>
          <p:cNvPr id="37" name="Picture 4" descr="Image result for check mark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69" y="6733564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0" y="-44450"/>
            <a:ext cx="18288000" cy="2746375"/>
          </a:xfrm>
          <a:prstGeom prst="rect">
            <a:avLst/>
          </a:prstGeom>
          <a:solidFill>
            <a:srgbClr val="95373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graphicFrame>
        <p:nvGraphicFramePr>
          <p:cNvPr id="37890" name="Chart 21"/>
          <p:cNvGraphicFramePr>
            <a:graphicFrameLocks/>
          </p:cNvGraphicFramePr>
          <p:nvPr/>
        </p:nvGraphicFramePr>
        <p:xfrm>
          <a:off x="4916488" y="3148013"/>
          <a:ext cx="13204825" cy="1056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3" r:id="rId3" imgW="13208940" imgH="10569590" progId="Excel.Chart.8">
                  <p:embed/>
                </p:oleObj>
              </mc:Choice>
              <mc:Fallback>
                <p:oleObj r:id="rId3" imgW="13208940" imgH="10569590" progId="Excel.Chart.8">
                  <p:embed/>
                  <p:pic>
                    <p:nvPicPr>
                      <p:cNvPr id="0" name="Chart 2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6488" y="3148013"/>
                        <a:ext cx="13204825" cy="1056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1" name="Group 743"/>
          <p:cNvGrpSpPr>
            <a:grpSpLocks/>
          </p:cNvGrpSpPr>
          <p:nvPr/>
        </p:nvGrpSpPr>
        <p:grpSpPr bwMode="auto">
          <a:xfrm>
            <a:off x="1262063" y="6559550"/>
            <a:ext cx="4383087" cy="1147763"/>
            <a:chOff x="-291812" y="-580740"/>
            <a:chExt cx="5237992" cy="1147834"/>
          </a:xfrm>
        </p:grpSpPr>
        <p:sp>
          <p:nvSpPr>
            <p:cNvPr id="6" name="Shape 741"/>
            <p:cNvSpPr/>
            <p:nvPr/>
          </p:nvSpPr>
          <p:spPr>
            <a:xfrm>
              <a:off x="-291812" y="-580740"/>
              <a:ext cx="5237992" cy="1147834"/>
            </a:xfrm>
            <a:prstGeom prst="rect">
              <a:avLst/>
            </a:prstGeom>
            <a:solidFill>
              <a:srgbClr val="232323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7900" name="Shape 742"/>
            <p:cNvSpPr>
              <a:spLocks noChangeArrowheads="1"/>
            </p:cNvSpPr>
            <p:nvPr/>
          </p:nvSpPr>
          <p:spPr bwMode="auto">
            <a:xfrm>
              <a:off x="359235" y="-52275"/>
              <a:ext cx="4234724" cy="447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>
              <a:spAutoFit/>
            </a:bodyPr>
            <a:lstStyle>
              <a:lvl1pPr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2pPr>
              <a:lvl3pPr marL="11430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pitchFamily="2" charset="0"/>
                  <a:ea typeface="MS PGothic" pitchFamily="34" charset="-128"/>
                  <a:sym typeface="Gill Sans" pitchFamily="2" charset="0"/>
                </a:defRPr>
              </a:lvl9pPr>
            </a:lstStyle>
            <a:p>
              <a:pPr algn="ctr" eaLnBrk="1">
                <a:lnSpc>
                  <a:spcPct val="70000"/>
                </a:lnSpc>
              </a:pPr>
              <a:r>
                <a:rPr lang="en-US" altLang="en-US" sz="3200" b="1">
                  <a:solidFill>
                    <a:srgbClr val="FFFFFF"/>
                  </a:solidFill>
                  <a:latin typeface="Helvetica" pitchFamily="2" charset="0"/>
                  <a:sym typeface="Helvetica" pitchFamily="2" charset="0"/>
                </a:rPr>
                <a:t>UP vs. Last Year</a:t>
              </a:r>
            </a:p>
          </p:txBody>
        </p:sp>
      </p:grpSp>
      <p:grpSp>
        <p:nvGrpSpPr>
          <p:cNvPr id="8" name="Group 740"/>
          <p:cNvGrpSpPr/>
          <p:nvPr/>
        </p:nvGrpSpPr>
        <p:grpSpPr>
          <a:xfrm>
            <a:off x="1252431" y="4039851"/>
            <a:ext cx="4392823" cy="2546896"/>
            <a:chOff x="0" y="358696"/>
            <a:chExt cx="5237993" cy="2546895"/>
          </a:xfrm>
          <a:solidFill>
            <a:srgbClr val="C00000"/>
          </a:solidFill>
        </p:grpSpPr>
        <p:sp>
          <p:nvSpPr>
            <p:cNvPr id="9" name="Shape 733"/>
            <p:cNvSpPr/>
            <p:nvPr/>
          </p:nvSpPr>
          <p:spPr>
            <a:xfrm>
              <a:off x="0" y="358696"/>
              <a:ext cx="5237993" cy="2546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0" y="0"/>
                  </a:moveTo>
                  <a:lnTo>
                    <a:pt x="21596" y="9241"/>
                  </a:lnTo>
                  <a:lnTo>
                    <a:pt x="21600" y="21600"/>
                  </a:lnTo>
                  <a:lnTo>
                    <a:pt x="0" y="21515"/>
                  </a:lnTo>
                  <a:lnTo>
                    <a:pt x="9" y="9241"/>
                  </a:lnTo>
                  <a:lnTo>
                    <a:pt x="10740" y="0"/>
                  </a:lnTo>
                  <a:close/>
                </a:path>
              </a:pathLst>
            </a:custGeom>
            <a:solidFill>
              <a:srgbClr val="006600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" name="Shape 734"/>
            <p:cNvSpPr/>
            <p:nvPr/>
          </p:nvSpPr>
          <p:spPr>
            <a:xfrm>
              <a:off x="1905409" y="1471101"/>
              <a:ext cx="2705101" cy="894476"/>
            </a:xfrm>
            <a:prstGeom prst="rect">
              <a:avLst/>
            </a:prstGeom>
            <a:solidFill>
              <a:srgbClr val="0066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>
              <a:lvl1pPr>
                <a:lnSpc>
                  <a:spcPct val="70000"/>
                </a:lnSpc>
                <a:defRPr sz="144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200" kern="0" dirty="0" smtClean="0"/>
                <a:t>3</a:t>
              </a:r>
              <a:r>
                <a:rPr sz="7200" kern="0" dirty="0" smtClean="0"/>
                <a:t>%</a:t>
              </a:r>
              <a:endParaRPr sz="7200" kern="0" dirty="0"/>
            </a:p>
          </p:txBody>
        </p:sp>
      </p:grpSp>
      <p:sp>
        <p:nvSpPr>
          <p:cNvPr id="37893" name="Shape 748"/>
          <p:cNvSpPr>
            <a:spLocks noChangeArrowheads="1"/>
          </p:cNvSpPr>
          <p:nvPr/>
        </p:nvSpPr>
        <p:spPr bwMode="auto">
          <a:xfrm>
            <a:off x="1506538" y="963613"/>
            <a:ext cx="15070137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JOB GROWTH PROJECTION</a:t>
            </a:r>
          </a:p>
        </p:txBody>
      </p:sp>
      <p:sp>
        <p:nvSpPr>
          <p:cNvPr id="37894" name="Shape 749"/>
          <p:cNvSpPr>
            <a:spLocks noChangeArrowheads="1"/>
          </p:cNvSpPr>
          <p:nvPr/>
        </p:nvSpPr>
        <p:spPr bwMode="auto">
          <a:xfrm>
            <a:off x="7661275" y="1909763"/>
            <a:ext cx="2311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>
                <a:latin typeface="Helvetica" pitchFamily="2" charset="0"/>
                <a:sym typeface="Helvetica" pitchFamily="2" charset="0"/>
              </a:rPr>
              <a:t>1994-2017</a:t>
            </a:r>
          </a:p>
        </p:txBody>
      </p:sp>
      <p:sp>
        <p:nvSpPr>
          <p:cNvPr id="16" name="Shape 735"/>
          <p:cNvSpPr/>
          <p:nvPr/>
        </p:nvSpPr>
        <p:spPr>
          <a:xfrm rot="10800000" flipV="1">
            <a:off x="2565400" y="5153025"/>
            <a:ext cx="571500" cy="400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896" name="Shape 870"/>
          <p:cNvSpPr>
            <a:spLocks noChangeArrowheads="1"/>
          </p:cNvSpPr>
          <p:nvPr/>
        </p:nvSpPr>
        <p:spPr bwMode="auto">
          <a:xfrm>
            <a:off x="1506538" y="8075613"/>
            <a:ext cx="5248275" cy="287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5400" b="1">
                <a:solidFill>
                  <a:srgbClr val="FF0000"/>
                </a:solidFill>
                <a:latin typeface="Helvetica" pitchFamily="2" charset="0"/>
                <a:sym typeface="Helvetica" pitchFamily="2" charset="0"/>
              </a:rPr>
              <a:t>2017 – 289</a:t>
            </a:r>
          </a:p>
          <a:p>
            <a:pPr eaLnBrk="1"/>
            <a:r>
              <a:rPr lang="en-US" altLang="en-US" sz="5400" b="1">
                <a:solidFill>
                  <a:srgbClr val="FF0000"/>
                </a:solidFill>
                <a:latin typeface="Helvetica" pitchFamily="2" charset="0"/>
                <a:sym typeface="Helvetica" pitchFamily="2" charset="0"/>
              </a:rPr>
              <a:t>2018 – 297 </a:t>
            </a:r>
          </a:p>
          <a:p>
            <a:pPr eaLnBrk="1"/>
            <a:endParaRPr lang="en-US" altLang="en-US" sz="2400" b="1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7264742" y="9862457"/>
            <a:ext cx="1023258" cy="1085330"/>
          </a:xfrm>
          <a:prstGeom prst="ellipse">
            <a:avLst/>
          </a:prstGeom>
          <a:noFill/>
          <a:ln w="92075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4" name="Picture 4" descr="Image result for check mark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029" y="428950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-44450"/>
            <a:ext cx="18288000" cy="2459038"/>
          </a:xfrm>
          <a:prstGeom prst="rect">
            <a:avLst/>
          </a:prstGeom>
          <a:solidFill>
            <a:srgbClr val="95373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44034" name="Shape 870"/>
          <p:cNvSpPr>
            <a:spLocks noChangeArrowheads="1"/>
          </p:cNvSpPr>
          <p:nvPr/>
        </p:nvSpPr>
        <p:spPr bwMode="auto">
          <a:xfrm>
            <a:off x="0" y="4094163"/>
            <a:ext cx="7527925" cy="369252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8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Predicted growth is balanced across </a:t>
            </a:r>
          </a:p>
          <a:p>
            <a:pPr eaLnBrk="1"/>
            <a:r>
              <a:rPr lang="en-US" altLang="en-US" sz="48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job types</a:t>
            </a:r>
            <a:endParaRPr lang="en-US" altLang="en-US" sz="3600" b="1">
              <a:solidFill>
                <a:schemeClr val="bg1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38915" name="Shape 875"/>
          <p:cNvSpPr>
            <a:spLocks noChangeArrowheads="1"/>
          </p:cNvSpPr>
          <p:nvPr/>
        </p:nvSpPr>
        <p:spPr bwMode="auto">
          <a:xfrm>
            <a:off x="5221288" y="963613"/>
            <a:ext cx="78359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JOBS BY POSITION</a:t>
            </a:r>
          </a:p>
        </p:txBody>
      </p:sp>
      <p:sp>
        <p:nvSpPr>
          <p:cNvPr id="38916" name="Shape 876"/>
          <p:cNvSpPr>
            <a:spLocks noChangeArrowheads="1"/>
          </p:cNvSpPr>
          <p:nvPr/>
        </p:nvSpPr>
        <p:spPr bwMode="auto">
          <a:xfrm>
            <a:off x="8582025" y="2074863"/>
            <a:ext cx="1128713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>
                <a:latin typeface="Helvetica" pitchFamily="2" charset="0"/>
                <a:sym typeface="Helvetica" pitchFamily="2" charset="0"/>
              </a:rPr>
              <a:t>2018</a:t>
            </a:r>
          </a:p>
        </p:txBody>
      </p:sp>
      <p:graphicFrame>
        <p:nvGraphicFramePr>
          <p:cNvPr id="38917" name="Chart 11"/>
          <p:cNvGraphicFramePr>
            <a:graphicFrameLocks/>
          </p:cNvGraphicFramePr>
          <p:nvPr/>
        </p:nvGraphicFramePr>
        <p:xfrm>
          <a:off x="-5568950" y="-14288"/>
          <a:ext cx="5497512" cy="4159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5" r:id="rId4" imgW="5498137" imgH="4157128" progId="Excel.Chart.8">
                  <p:embed/>
                </p:oleObj>
              </mc:Choice>
              <mc:Fallback>
                <p:oleObj r:id="rId4" imgW="5498137" imgH="4157128" progId="Excel.Chart.8">
                  <p:embed/>
                  <p:pic>
                    <p:nvPicPr>
                      <p:cNvPr id="0" name="Chart 1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568950" y="-14288"/>
                        <a:ext cx="5497512" cy="4159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9540024" y="12053042"/>
            <a:ext cx="860121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Percent of projected 2018 jobs</a:t>
            </a:r>
          </a:p>
        </p:txBody>
      </p:sp>
      <p:graphicFrame>
        <p:nvGraphicFramePr>
          <p:cNvPr id="38919" name="Chart 9"/>
          <p:cNvGraphicFramePr>
            <a:graphicFrameLocks/>
          </p:cNvGraphicFramePr>
          <p:nvPr/>
        </p:nvGraphicFramePr>
        <p:xfrm>
          <a:off x="8531225" y="3043238"/>
          <a:ext cx="8616950" cy="826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6" r:id="rId6" imgW="8619031" imgH="8265493" progId="Excel.Chart.8">
                  <p:embed/>
                </p:oleObj>
              </mc:Choice>
              <mc:Fallback>
                <p:oleObj r:id="rId6" imgW="8619031" imgH="8265493" progId="Excel.Chart.8">
                  <p:embed/>
                  <p:pic>
                    <p:nvPicPr>
                      <p:cNvPr id="0" name="Chart 9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1225" y="3043238"/>
                        <a:ext cx="8616950" cy="826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4" descr="Image result for check mark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865" y="498943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-44450"/>
            <a:ext cx="18288000" cy="2825750"/>
          </a:xfrm>
          <a:prstGeom prst="rect">
            <a:avLst/>
          </a:prstGeom>
          <a:solidFill>
            <a:srgbClr val="95373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40962" name="Shape 875"/>
          <p:cNvSpPr>
            <a:spLocks noChangeArrowheads="1"/>
          </p:cNvSpPr>
          <p:nvPr/>
        </p:nvSpPr>
        <p:spPr bwMode="auto">
          <a:xfrm>
            <a:off x="1293813" y="963613"/>
            <a:ext cx="14936787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JOBS BY ORGANIZATION TYPE</a:t>
            </a:r>
          </a:p>
        </p:txBody>
      </p:sp>
      <p:sp>
        <p:nvSpPr>
          <p:cNvPr id="40963" name="Shape 876"/>
          <p:cNvSpPr>
            <a:spLocks noChangeArrowheads="1"/>
          </p:cNvSpPr>
          <p:nvPr/>
        </p:nvSpPr>
        <p:spPr bwMode="auto">
          <a:xfrm>
            <a:off x="8582025" y="2079625"/>
            <a:ext cx="11287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>
                <a:latin typeface="Helvetica" pitchFamily="2" charset="0"/>
                <a:sym typeface="Helvetica" pitchFamily="2" charset="0"/>
              </a:rPr>
              <a:t>2018</a:t>
            </a:r>
          </a:p>
        </p:txBody>
      </p:sp>
      <p:graphicFrame>
        <p:nvGraphicFramePr>
          <p:cNvPr id="40964" name="Chart 11"/>
          <p:cNvGraphicFramePr>
            <a:graphicFrameLocks/>
          </p:cNvGraphicFramePr>
          <p:nvPr/>
        </p:nvGraphicFramePr>
        <p:xfrm>
          <a:off x="-5568950" y="-14288"/>
          <a:ext cx="5497512" cy="4159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2" r:id="rId4" imgW="5498137" imgH="4157128" progId="Excel.Chart.8">
                  <p:embed/>
                </p:oleObj>
              </mc:Choice>
              <mc:Fallback>
                <p:oleObj r:id="rId4" imgW="5498137" imgH="4157128" progId="Excel.Chart.8">
                  <p:embed/>
                  <p:pic>
                    <p:nvPicPr>
                      <p:cNvPr id="0" name="Chart 1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568950" y="-14288"/>
                        <a:ext cx="5497512" cy="4159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6" name="Shape 870"/>
          <p:cNvSpPr>
            <a:spLocks noChangeArrowheads="1"/>
          </p:cNvSpPr>
          <p:nvPr/>
        </p:nvSpPr>
        <p:spPr bwMode="auto">
          <a:xfrm>
            <a:off x="0" y="4484688"/>
            <a:ext cx="8788400" cy="369411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8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Services account for most of the predicted growth</a:t>
            </a:r>
            <a:endParaRPr lang="en-US" altLang="en-US" sz="3600" b="1">
              <a:solidFill>
                <a:schemeClr val="bg1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540024" y="12381337"/>
            <a:ext cx="860121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Percent of projected 2018 jobs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9145966" y="3335595"/>
          <a:ext cx="8995276" cy="8373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Oval 1"/>
          <p:cNvSpPr/>
          <p:nvPr/>
        </p:nvSpPr>
        <p:spPr>
          <a:xfrm>
            <a:off x="15232063" y="6330950"/>
            <a:ext cx="2238375" cy="16764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ym typeface="Gill Sans"/>
            </a:endParaRPr>
          </a:p>
        </p:txBody>
      </p:sp>
      <p:pic>
        <p:nvPicPr>
          <p:cNvPr id="13" name="Picture 4" descr="Image result for check mark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39" y="486934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-44450"/>
            <a:ext cx="18288000" cy="2459038"/>
          </a:xfrm>
          <a:prstGeom prst="rect">
            <a:avLst/>
          </a:prstGeom>
          <a:solidFill>
            <a:srgbClr val="953735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869" name="Shape 869"/>
          <p:cNvSpPr/>
          <p:nvPr/>
        </p:nvSpPr>
        <p:spPr>
          <a:xfrm>
            <a:off x="4125913" y="6138863"/>
            <a:ext cx="2740025" cy="2740025"/>
          </a:xfrm>
          <a:prstGeom prst="ellipse">
            <a:avLst/>
          </a:prstGeom>
          <a:solidFill>
            <a:srgbClr val="FFFFFF">
              <a:alpha val="20000"/>
            </a:srgbClr>
          </a:solidFill>
          <a:ln w="25400">
            <a:solidFill>
              <a:srgbClr val="000000">
                <a:alpha val="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011" name="Shape 875"/>
          <p:cNvSpPr>
            <a:spLocks noChangeArrowheads="1"/>
          </p:cNvSpPr>
          <p:nvPr/>
        </p:nvSpPr>
        <p:spPr bwMode="auto">
          <a:xfrm>
            <a:off x="1293813" y="963613"/>
            <a:ext cx="14936787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6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JOBS BY ORGANIZATION SIZE</a:t>
            </a:r>
          </a:p>
        </p:txBody>
      </p:sp>
      <p:sp>
        <p:nvSpPr>
          <p:cNvPr id="43012" name="Shape 876"/>
          <p:cNvSpPr>
            <a:spLocks noChangeArrowheads="1"/>
          </p:cNvSpPr>
          <p:nvPr/>
        </p:nvSpPr>
        <p:spPr bwMode="auto">
          <a:xfrm>
            <a:off x="8582025" y="2079625"/>
            <a:ext cx="11287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>
                <a:latin typeface="Helvetica" pitchFamily="2" charset="0"/>
                <a:sym typeface="Helvetica" pitchFamily="2" charset="0"/>
              </a:rPr>
              <a:t>2018</a:t>
            </a:r>
          </a:p>
        </p:txBody>
      </p:sp>
      <p:graphicFrame>
        <p:nvGraphicFramePr>
          <p:cNvPr id="43013" name="Chart 11"/>
          <p:cNvGraphicFramePr>
            <a:graphicFrameLocks/>
          </p:cNvGraphicFramePr>
          <p:nvPr/>
        </p:nvGraphicFramePr>
        <p:xfrm>
          <a:off x="-5568950" y="-14288"/>
          <a:ext cx="5497512" cy="4159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2" r:id="rId4" imgW="5498137" imgH="4157128" progId="Excel.Chart.8">
                  <p:embed/>
                </p:oleObj>
              </mc:Choice>
              <mc:Fallback>
                <p:oleObj r:id="rId4" imgW="5498137" imgH="4157128" progId="Excel.Chart.8">
                  <p:embed/>
                  <p:pic>
                    <p:nvPicPr>
                      <p:cNvPr id="0" name="Chart 1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568950" y="-14288"/>
                        <a:ext cx="5497512" cy="4159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4" name="Shape 870"/>
          <p:cNvSpPr>
            <a:spLocks noChangeArrowheads="1"/>
          </p:cNvSpPr>
          <p:nvPr/>
        </p:nvSpPr>
        <p:spPr bwMode="auto">
          <a:xfrm>
            <a:off x="0" y="4443413"/>
            <a:ext cx="7527925" cy="369411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8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Small organizations are predicted to be the dominant driver</a:t>
            </a:r>
            <a:endParaRPr lang="en-US" altLang="en-US" sz="3600" b="1">
              <a:solidFill>
                <a:schemeClr val="bg1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  <a:p>
            <a:pPr eaLnBrk="1"/>
            <a:endParaRPr lang="en-US" altLang="en-US" sz="2400" b="1">
              <a:solidFill>
                <a:srgbClr val="232323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423944" y="11724747"/>
            <a:ext cx="786405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kern="0" dirty="0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Percent of projected 2018 jobs</a:t>
            </a:r>
          </a:p>
        </p:txBody>
      </p:sp>
      <p:graphicFrame>
        <p:nvGraphicFramePr>
          <p:cNvPr id="43016" name="Chart 9"/>
          <p:cNvGraphicFramePr>
            <a:graphicFrameLocks/>
          </p:cNvGraphicFramePr>
          <p:nvPr/>
        </p:nvGraphicFramePr>
        <p:xfrm>
          <a:off x="8015288" y="3640138"/>
          <a:ext cx="10323512" cy="738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3" r:id="rId6" imgW="10319675" imgH="7381646" progId="Excel.Chart.8">
                  <p:embed/>
                </p:oleObj>
              </mc:Choice>
              <mc:Fallback>
                <p:oleObj r:id="rId6" imgW="10319675" imgH="7381646" progId="Excel.Chart.8">
                  <p:embed/>
                  <p:pic>
                    <p:nvPicPr>
                      <p:cNvPr id="0" name="Chart 9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5288" y="3640138"/>
                        <a:ext cx="10323512" cy="738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4" descr="Image result for check mark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022" y="432753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12"/>
          <p:cNvSpPr/>
          <p:nvPr/>
        </p:nvSpPr>
        <p:spPr>
          <a:xfrm>
            <a:off x="15232063" y="4144963"/>
            <a:ext cx="2238375" cy="16764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ym typeface="Gill San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laceholder_big.001-filter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8" t="40" r="19322"/>
          <a:stretch>
            <a:fillRect/>
          </a:stretch>
        </p:blipFill>
        <p:spPr bwMode="auto">
          <a:xfrm>
            <a:off x="9220200" y="-76200"/>
            <a:ext cx="9118600" cy="138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45058" name="Group 145"/>
          <p:cNvGrpSpPr>
            <a:grpSpLocks/>
          </p:cNvGrpSpPr>
          <p:nvPr/>
        </p:nvGrpSpPr>
        <p:grpSpPr bwMode="auto">
          <a:xfrm>
            <a:off x="685800" y="2922588"/>
            <a:ext cx="13131800" cy="5346700"/>
            <a:chOff x="0" y="0"/>
            <a:chExt cx="13131800" cy="5346700"/>
          </a:xfrm>
        </p:grpSpPr>
        <p:grpSp>
          <p:nvGrpSpPr>
            <p:cNvPr id="45064" name="Group 140"/>
            <p:cNvGrpSpPr>
              <a:grpSpLocks/>
            </p:cNvGrpSpPr>
            <p:nvPr/>
          </p:nvGrpSpPr>
          <p:grpSpPr bwMode="auto">
            <a:xfrm>
              <a:off x="0" y="0"/>
              <a:ext cx="13131800" cy="5346700"/>
              <a:chOff x="0" y="0"/>
              <a:chExt cx="13131800" cy="5346700"/>
            </a:xfrm>
          </p:grpSpPr>
          <p:sp>
            <p:nvSpPr>
              <p:cNvPr id="138" name="Shape 138"/>
              <p:cNvSpPr/>
              <p:nvPr/>
            </p:nvSpPr>
            <p:spPr>
              <a:xfrm>
                <a:off x="8534400" y="0"/>
                <a:ext cx="4597400" cy="5346700"/>
              </a:xfrm>
              <a:prstGeom prst="rect">
                <a:avLst/>
              </a:prstGeom>
              <a:solidFill>
                <a:srgbClr val="FEC700">
                  <a:alpha val="50000"/>
                </a:srgbClr>
              </a:solidFill>
              <a:ln w="25400" cap="flat">
                <a:solidFill>
                  <a:srgbClr val="FEC700">
                    <a:alpha val="5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0" y="0"/>
                <a:ext cx="8521700" cy="5346700"/>
              </a:xfrm>
              <a:prstGeom prst="rect">
                <a:avLst/>
              </a:prstGeom>
              <a:solidFill>
                <a:srgbClr val="FEC700">
                  <a:alpha val="70000"/>
                </a:srgbClr>
              </a:solidFill>
              <a:ln w="25400" cap="flat">
                <a:solidFill>
                  <a:srgbClr val="FEC700">
                    <a:alpha val="7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45065" name="Group 144"/>
            <p:cNvGrpSpPr>
              <a:grpSpLocks/>
            </p:cNvGrpSpPr>
            <p:nvPr/>
          </p:nvGrpSpPr>
          <p:grpSpPr bwMode="auto">
            <a:xfrm>
              <a:off x="11226800" y="3556000"/>
              <a:ext cx="1089853" cy="1103694"/>
              <a:chOff x="0" y="0"/>
              <a:chExt cx="1089852" cy="1103693"/>
            </a:xfrm>
          </p:grpSpPr>
          <p:sp>
            <p:nvSpPr>
              <p:cNvPr id="141" name="Shape 141"/>
              <p:cNvSpPr/>
              <p:nvPr/>
            </p:nvSpPr>
            <p:spPr>
              <a:xfrm>
                <a:off x="139700" y="228600"/>
                <a:ext cx="819149" cy="655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73" y="21600"/>
                    </a:moveTo>
                    <a:cubicBezTo>
                      <a:pt x="5068" y="21600"/>
                      <a:pt x="5361" y="21461"/>
                      <a:pt x="5584" y="21182"/>
                    </a:cubicBezTo>
                    <a:lnTo>
                      <a:pt x="16846" y="7123"/>
                    </a:lnTo>
                    <a:lnTo>
                      <a:pt x="18501" y="9189"/>
                    </a:lnTo>
                    <a:lnTo>
                      <a:pt x="21600" y="5320"/>
                    </a:lnTo>
                    <a:lnTo>
                      <a:pt x="17710" y="418"/>
                    </a:lnTo>
                    <a:cubicBezTo>
                      <a:pt x="17487" y="139"/>
                      <a:pt x="17194" y="0"/>
                      <a:pt x="16898" y="0"/>
                    </a:cubicBezTo>
                    <a:cubicBezTo>
                      <a:pt x="16603" y="1"/>
                      <a:pt x="16310" y="139"/>
                      <a:pt x="16087" y="418"/>
                    </a:cubicBezTo>
                    <a:lnTo>
                      <a:pt x="4819" y="14484"/>
                    </a:lnTo>
                    <a:lnTo>
                      <a:pt x="3099" y="12336"/>
                    </a:lnTo>
                    <a:lnTo>
                      <a:pt x="0" y="16205"/>
                    </a:lnTo>
                    <a:lnTo>
                      <a:pt x="3961" y="21183"/>
                    </a:lnTo>
                    <a:lnTo>
                      <a:pt x="3961" y="21182"/>
                    </a:lnTo>
                    <a:cubicBezTo>
                      <a:pt x="4184" y="21461"/>
                      <a:pt x="4477" y="21600"/>
                      <a:pt x="4773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0" y="0"/>
                <a:ext cx="738187" cy="6715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9" y="18982"/>
                    </a:moveTo>
                    <a:lnTo>
                      <a:pt x="488" y="18994"/>
                    </a:lnTo>
                    <a:lnTo>
                      <a:pt x="2862" y="21600"/>
                    </a:lnTo>
                    <a:lnTo>
                      <a:pt x="16026" y="7133"/>
                    </a:lnTo>
                    <a:lnTo>
                      <a:pt x="16217" y="6924"/>
                    </a:lnTo>
                    <a:lnTo>
                      <a:pt x="18162" y="9059"/>
                    </a:lnTo>
                    <a:lnTo>
                      <a:pt x="21600" y="5287"/>
                    </a:lnTo>
                    <a:lnTo>
                      <a:pt x="17154" y="407"/>
                    </a:lnTo>
                    <a:cubicBezTo>
                      <a:pt x="16906" y="136"/>
                      <a:pt x="16581" y="1"/>
                      <a:pt x="16253" y="0"/>
                    </a:cubicBezTo>
                    <a:cubicBezTo>
                      <a:pt x="15925" y="1"/>
                      <a:pt x="15600" y="136"/>
                      <a:pt x="15353" y="407"/>
                    </a:cubicBezTo>
                    <a:lnTo>
                      <a:pt x="371" y="16849"/>
                    </a:lnTo>
                    <a:cubicBezTo>
                      <a:pt x="124" y="17120"/>
                      <a:pt x="1" y="17476"/>
                      <a:pt x="0" y="17835"/>
                    </a:cubicBezTo>
                    <a:cubicBezTo>
                      <a:pt x="1" y="18173"/>
                      <a:pt x="110" y="18509"/>
                      <a:pt x="328" y="18774"/>
                    </a:cubicBezTo>
                    <a:cubicBezTo>
                      <a:pt x="328" y="18774"/>
                      <a:pt x="499" y="18982"/>
                      <a:pt x="499" y="189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355600" y="431800"/>
                <a:ext cx="735012" cy="6715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55" y="12578"/>
                    </a:moveTo>
                    <a:lnTo>
                      <a:pt x="0" y="16355"/>
                    </a:lnTo>
                    <a:lnTo>
                      <a:pt x="4363" y="21193"/>
                    </a:lnTo>
                    <a:lnTo>
                      <a:pt x="4362" y="21193"/>
                    </a:lnTo>
                    <a:cubicBezTo>
                      <a:pt x="4611" y="21464"/>
                      <a:pt x="4937" y="21600"/>
                      <a:pt x="5266" y="21600"/>
                    </a:cubicBezTo>
                    <a:cubicBezTo>
                      <a:pt x="5596" y="21600"/>
                      <a:pt x="5924" y="21464"/>
                      <a:pt x="6173" y="21192"/>
                    </a:cubicBezTo>
                    <a:lnTo>
                      <a:pt x="21227" y="4740"/>
                    </a:lnTo>
                    <a:cubicBezTo>
                      <a:pt x="21476" y="4468"/>
                      <a:pt x="21600" y="4112"/>
                      <a:pt x="21600" y="3751"/>
                    </a:cubicBezTo>
                    <a:cubicBezTo>
                      <a:pt x="21600" y="3391"/>
                      <a:pt x="21476" y="3034"/>
                      <a:pt x="21227" y="2762"/>
                    </a:cubicBezTo>
                    <a:lnTo>
                      <a:pt x="18694" y="0"/>
                    </a:lnTo>
                    <a:lnTo>
                      <a:pt x="5338" y="14635"/>
                    </a:lnTo>
                    <a:cubicBezTo>
                      <a:pt x="5338" y="14635"/>
                      <a:pt x="3455" y="12578"/>
                      <a:pt x="3455" y="125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sp>
        <p:nvSpPr>
          <p:cNvPr id="45059" name="Shape 147"/>
          <p:cNvSpPr>
            <a:spLocks noChangeArrowheads="1"/>
          </p:cNvSpPr>
          <p:nvPr/>
        </p:nvSpPr>
        <p:spPr bwMode="auto">
          <a:xfrm>
            <a:off x="1258888" y="5122863"/>
            <a:ext cx="7948612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6400">
                <a:latin typeface="Helvetica" pitchFamily="2" charset="0"/>
                <a:sym typeface="Helvetica" pitchFamily="2" charset="0"/>
              </a:rPr>
              <a:t>OPTIMISM</a:t>
            </a:r>
          </a:p>
        </p:txBody>
      </p:sp>
      <p:sp>
        <p:nvSpPr>
          <p:cNvPr id="45060" name="Shape 151"/>
          <p:cNvSpPr>
            <a:spLocks noChangeArrowheads="1"/>
          </p:cNvSpPr>
          <p:nvPr/>
        </p:nvSpPr>
        <p:spPr bwMode="auto">
          <a:xfrm>
            <a:off x="16848138" y="679450"/>
            <a:ext cx="6223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03</a:t>
            </a:r>
          </a:p>
        </p:txBody>
      </p:sp>
      <p:sp>
        <p:nvSpPr>
          <p:cNvPr id="2" name="Rectangle 1"/>
          <p:cNvSpPr/>
          <p:nvPr/>
        </p:nvSpPr>
        <p:spPr>
          <a:xfrm>
            <a:off x="9220200" y="-25400"/>
            <a:ext cx="9118600" cy="1385014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829800" y="2980621"/>
            <a:ext cx="7640833" cy="5180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marL="0" lvl="1" indent="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2017 Comparisons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Region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Pennsylvania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United States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85800" y="8293100"/>
            <a:ext cx="8521700" cy="565150"/>
          </a:xfrm>
          <a:prstGeom prst="rect">
            <a:avLst/>
          </a:prstGeom>
          <a:solidFill>
            <a:srgbClr val="7F7F7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-44450"/>
            <a:ext cx="18288000" cy="2459038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46313" y="577850"/>
            <a:ext cx="13809662" cy="1219200"/>
          </a:xfrm>
        </p:spPr>
        <p:txBody>
          <a:bodyPr/>
          <a:lstStyle/>
          <a:p>
            <a:pPr eaLnBrk="1" hangingPunct="1"/>
            <a:r>
              <a:rPr lang="en-US" altLang="en-US" sz="6600" b="1" smtClean="0">
                <a:solidFill>
                  <a:srgbClr val="FFFFFF"/>
                </a:solidFill>
                <a:latin typeface="Helvetica" pitchFamily="2" charset="0"/>
              </a:rPr>
              <a:t>OPTIMISM SCALE</a:t>
            </a:r>
          </a:p>
        </p:txBody>
      </p:sp>
      <p:sp>
        <p:nvSpPr>
          <p:cNvPr id="46083" name="Text Box 11"/>
          <p:cNvSpPr txBox="1">
            <a:spLocks noChangeArrowheads="1"/>
          </p:cNvSpPr>
          <p:nvPr/>
        </p:nvSpPr>
        <p:spPr bwMode="auto">
          <a:xfrm>
            <a:off x="13968413" y="8655050"/>
            <a:ext cx="1676400" cy="800100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1440" rIns="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</a:rPr>
              <a:t>    12%</a:t>
            </a:r>
          </a:p>
        </p:txBody>
      </p:sp>
      <p:sp>
        <p:nvSpPr>
          <p:cNvPr id="37895" name="Text Box 4"/>
          <p:cNvSpPr txBox="1">
            <a:spLocks noChangeArrowheads="1"/>
          </p:cNvSpPr>
          <p:nvPr/>
        </p:nvSpPr>
        <p:spPr bwMode="auto">
          <a:xfrm>
            <a:off x="6096000" y="12712700"/>
            <a:ext cx="99060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 rIns="182880" bIns="91440"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i="1" kern="0" dirty="0">
                <a:latin typeface="Arial Narrow" pitchFamily="34" charset="0"/>
                <a:ea typeface="Gill Sans"/>
                <a:cs typeface="Gill Sans"/>
                <a:sym typeface="Gill Sans"/>
              </a:rPr>
              <a:t>      </a:t>
            </a:r>
            <a:r>
              <a:rPr lang="en-US" sz="2400" i="1" kern="0" dirty="0">
                <a:latin typeface="+mj-lt"/>
                <a:ea typeface="Gill Sans"/>
                <a:cs typeface="Gill Sans"/>
                <a:sym typeface="Gill Sans"/>
              </a:rPr>
              <a:t>*Source: PNC Bank, October, 2017</a:t>
            </a:r>
          </a:p>
        </p:txBody>
      </p:sp>
      <p:sp>
        <p:nvSpPr>
          <p:cNvPr id="46085" name="Text Box 9"/>
          <p:cNvSpPr txBox="1">
            <a:spLocks noChangeArrowheads="1"/>
          </p:cNvSpPr>
          <p:nvPr/>
        </p:nvSpPr>
        <p:spPr bwMode="auto">
          <a:xfrm>
            <a:off x="8751888" y="8664575"/>
            <a:ext cx="5216525" cy="8001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/>
              <a:t>60%</a:t>
            </a:r>
          </a:p>
        </p:txBody>
      </p:sp>
      <p:sp>
        <p:nvSpPr>
          <p:cNvPr id="46086" name="Text Box 12"/>
          <p:cNvSpPr txBox="1">
            <a:spLocks noChangeArrowheads="1"/>
          </p:cNvSpPr>
          <p:nvPr/>
        </p:nvSpPr>
        <p:spPr bwMode="auto">
          <a:xfrm>
            <a:off x="6240463" y="7169150"/>
            <a:ext cx="2708275" cy="79375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</a:rPr>
              <a:t>29%</a:t>
            </a:r>
          </a:p>
        </p:txBody>
      </p:sp>
      <p:sp>
        <p:nvSpPr>
          <p:cNvPr id="46087" name="Text Box 15"/>
          <p:cNvSpPr txBox="1">
            <a:spLocks noChangeArrowheads="1"/>
          </p:cNvSpPr>
          <p:nvPr/>
        </p:nvSpPr>
        <p:spPr bwMode="auto">
          <a:xfrm>
            <a:off x="6254750" y="6365875"/>
            <a:ext cx="2895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2800" b="1" i="1"/>
              <a:t>Pessimistic</a:t>
            </a:r>
          </a:p>
        </p:txBody>
      </p:sp>
      <p:sp>
        <p:nvSpPr>
          <p:cNvPr id="46088" name="Text Box 16"/>
          <p:cNvSpPr txBox="1">
            <a:spLocks noChangeArrowheads="1"/>
          </p:cNvSpPr>
          <p:nvPr/>
        </p:nvSpPr>
        <p:spPr bwMode="auto">
          <a:xfrm>
            <a:off x="9898063" y="5957888"/>
            <a:ext cx="28956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2800" b="1" i="1"/>
              <a:t>Moderately Optimistic</a:t>
            </a:r>
          </a:p>
        </p:txBody>
      </p:sp>
      <p:sp>
        <p:nvSpPr>
          <p:cNvPr id="46089" name="Text Box 17"/>
          <p:cNvSpPr txBox="1">
            <a:spLocks noChangeArrowheads="1"/>
          </p:cNvSpPr>
          <p:nvPr/>
        </p:nvSpPr>
        <p:spPr bwMode="auto">
          <a:xfrm>
            <a:off x="13549313" y="5957888"/>
            <a:ext cx="28956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2800" b="1" i="1"/>
              <a:t>Very Optimistic</a:t>
            </a:r>
          </a:p>
        </p:txBody>
      </p:sp>
      <p:sp>
        <p:nvSpPr>
          <p:cNvPr id="46090" name="Text Box 18"/>
          <p:cNvSpPr txBox="1">
            <a:spLocks noChangeArrowheads="1"/>
          </p:cNvSpPr>
          <p:nvPr/>
        </p:nvSpPr>
        <p:spPr bwMode="auto">
          <a:xfrm>
            <a:off x="3352800" y="6938963"/>
            <a:ext cx="25908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r" eaLnBrk="1">
              <a:spcBef>
                <a:spcPct val="50000"/>
              </a:spcBef>
            </a:pPr>
            <a:r>
              <a:rPr lang="en-US" altLang="en-US" sz="4000" b="1"/>
              <a:t>  U.S</a:t>
            </a:r>
            <a:r>
              <a:rPr lang="en-US" altLang="en-US" b="1"/>
              <a:t>.*</a:t>
            </a:r>
          </a:p>
        </p:txBody>
      </p:sp>
      <p:sp>
        <p:nvSpPr>
          <p:cNvPr id="46091" name="Text Box 19"/>
          <p:cNvSpPr txBox="1">
            <a:spLocks noChangeArrowheads="1"/>
          </p:cNvSpPr>
          <p:nvPr/>
        </p:nvSpPr>
        <p:spPr bwMode="auto">
          <a:xfrm>
            <a:off x="2286000" y="8720138"/>
            <a:ext cx="41148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/>
              <a:t>Pennsylvania*</a:t>
            </a:r>
          </a:p>
        </p:txBody>
      </p:sp>
      <p:sp>
        <p:nvSpPr>
          <p:cNvPr id="46092" name="Text Box 13"/>
          <p:cNvSpPr txBox="1">
            <a:spLocks noChangeArrowheads="1"/>
          </p:cNvSpPr>
          <p:nvPr/>
        </p:nvSpPr>
        <p:spPr bwMode="auto">
          <a:xfrm>
            <a:off x="8948738" y="7169150"/>
            <a:ext cx="4908550" cy="8001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/>
              <a:t>58%</a:t>
            </a:r>
          </a:p>
        </p:txBody>
      </p:sp>
      <p:sp>
        <p:nvSpPr>
          <p:cNvPr id="46093" name="Text Box 8"/>
          <p:cNvSpPr txBox="1">
            <a:spLocks noChangeArrowheads="1"/>
          </p:cNvSpPr>
          <p:nvPr/>
        </p:nvSpPr>
        <p:spPr bwMode="auto">
          <a:xfrm>
            <a:off x="6240463" y="8686800"/>
            <a:ext cx="2511425" cy="79375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</a:rPr>
              <a:t>28%</a:t>
            </a:r>
          </a:p>
        </p:txBody>
      </p:sp>
      <p:sp>
        <p:nvSpPr>
          <p:cNvPr id="46094" name="Text Box 8"/>
          <p:cNvSpPr txBox="1">
            <a:spLocks noChangeArrowheads="1"/>
          </p:cNvSpPr>
          <p:nvPr/>
        </p:nvSpPr>
        <p:spPr bwMode="auto">
          <a:xfrm>
            <a:off x="7594600" y="10382250"/>
            <a:ext cx="5954713" cy="8001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</a:rPr>
              <a:t> </a:t>
            </a:r>
            <a:r>
              <a:rPr lang="en-US" altLang="en-US" sz="4000" b="1"/>
              <a:t>69%</a:t>
            </a:r>
          </a:p>
        </p:txBody>
      </p:sp>
      <p:sp>
        <p:nvSpPr>
          <p:cNvPr id="46095" name="Text Box 9"/>
          <p:cNvSpPr txBox="1">
            <a:spLocks noChangeArrowheads="1"/>
          </p:cNvSpPr>
          <p:nvPr/>
        </p:nvSpPr>
        <p:spPr bwMode="auto">
          <a:xfrm>
            <a:off x="13549313" y="10382250"/>
            <a:ext cx="2095500" cy="800100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</a:rPr>
              <a:t>18%</a:t>
            </a:r>
          </a:p>
        </p:txBody>
      </p:sp>
      <p:sp>
        <p:nvSpPr>
          <p:cNvPr id="46096" name="Text Box 7"/>
          <p:cNvSpPr txBox="1">
            <a:spLocks noChangeArrowheads="1"/>
          </p:cNvSpPr>
          <p:nvPr/>
        </p:nvSpPr>
        <p:spPr bwMode="auto">
          <a:xfrm>
            <a:off x="6248400" y="10356850"/>
            <a:ext cx="1346200" cy="8001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1440" rIns="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</a:rPr>
              <a:t>13%</a:t>
            </a:r>
          </a:p>
        </p:txBody>
      </p:sp>
      <p:sp>
        <p:nvSpPr>
          <p:cNvPr id="46097" name="Text Box 19"/>
          <p:cNvSpPr txBox="1">
            <a:spLocks noChangeArrowheads="1"/>
          </p:cNvSpPr>
          <p:nvPr/>
        </p:nvSpPr>
        <p:spPr bwMode="auto">
          <a:xfrm>
            <a:off x="1803400" y="10387013"/>
            <a:ext cx="44513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/>
              <a:t>       Our Region</a:t>
            </a:r>
          </a:p>
        </p:txBody>
      </p:sp>
      <p:sp>
        <p:nvSpPr>
          <p:cNvPr id="46098" name="Text Box 14"/>
          <p:cNvSpPr txBox="1">
            <a:spLocks noChangeArrowheads="1"/>
          </p:cNvSpPr>
          <p:nvPr/>
        </p:nvSpPr>
        <p:spPr bwMode="auto">
          <a:xfrm>
            <a:off x="13857288" y="7185025"/>
            <a:ext cx="1787525" cy="801688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1440" rIns="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</a:rPr>
              <a:t>    12</a:t>
            </a:r>
            <a:r>
              <a:rPr lang="en-US" altLang="en-US" sz="3200" b="1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46099" name="Shape 870"/>
          <p:cNvSpPr>
            <a:spLocks noChangeArrowheads="1"/>
          </p:cNvSpPr>
          <p:nvPr/>
        </p:nvSpPr>
        <p:spPr bwMode="auto">
          <a:xfrm>
            <a:off x="-47625" y="2503488"/>
            <a:ext cx="8012113" cy="295433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8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Our region is more optimistic than </a:t>
            </a:r>
          </a:p>
          <a:p>
            <a:pPr eaLnBrk="1"/>
            <a:r>
              <a:rPr lang="en-US" altLang="en-US" sz="48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PA or the U.S….</a:t>
            </a:r>
            <a:endParaRPr lang="en-US" altLang="en-US" sz="2400" b="1">
              <a:solidFill>
                <a:schemeClr val="bg1"/>
              </a:solidFill>
              <a:latin typeface="Helvetica" pitchFamily="2" charset="0"/>
              <a:sym typeface="Helvetica" pitchFamily="2" charset="0"/>
            </a:endParaRPr>
          </a:p>
        </p:txBody>
      </p:sp>
      <p:pic>
        <p:nvPicPr>
          <p:cNvPr id="23" name="Picture 4" descr="Image result for check mark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283" y="577850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-44450"/>
            <a:ext cx="18288000" cy="2459038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46313" y="577850"/>
            <a:ext cx="13809662" cy="1219200"/>
          </a:xfrm>
        </p:spPr>
        <p:txBody>
          <a:bodyPr/>
          <a:lstStyle/>
          <a:p>
            <a:pPr eaLnBrk="1" hangingPunct="1"/>
            <a:r>
              <a:rPr lang="en-US" altLang="en-US" sz="6600" b="1" smtClean="0">
                <a:solidFill>
                  <a:srgbClr val="FFFFFF"/>
                </a:solidFill>
                <a:latin typeface="Helvetica" pitchFamily="2" charset="0"/>
              </a:rPr>
              <a:t>OPTIMISM SCALE</a:t>
            </a:r>
          </a:p>
        </p:txBody>
      </p:sp>
      <p:sp>
        <p:nvSpPr>
          <p:cNvPr id="48131" name="Text Box 16"/>
          <p:cNvSpPr txBox="1">
            <a:spLocks noChangeArrowheads="1"/>
          </p:cNvSpPr>
          <p:nvPr/>
        </p:nvSpPr>
        <p:spPr bwMode="auto">
          <a:xfrm>
            <a:off x="9898063" y="5957888"/>
            <a:ext cx="28956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2800" b="1" i="1"/>
              <a:t>Moderately Optimistic</a:t>
            </a:r>
          </a:p>
        </p:txBody>
      </p:sp>
      <p:sp>
        <p:nvSpPr>
          <p:cNvPr id="48132" name="Text Box 17"/>
          <p:cNvSpPr txBox="1">
            <a:spLocks noChangeArrowheads="1"/>
          </p:cNvSpPr>
          <p:nvPr/>
        </p:nvSpPr>
        <p:spPr bwMode="auto">
          <a:xfrm>
            <a:off x="13549313" y="5957888"/>
            <a:ext cx="28956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2800" b="1" i="1"/>
              <a:t>Very Optimistic</a:t>
            </a:r>
          </a:p>
        </p:txBody>
      </p:sp>
      <p:sp>
        <p:nvSpPr>
          <p:cNvPr id="48133" name="Text Box 8"/>
          <p:cNvSpPr txBox="1">
            <a:spLocks noChangeArrowheads="1"/>
          </p:cNvSpPr>
          <p:nvPr/>
        </p:nvSpPr>
        <p:spPr bwMode="auto">
          <a:xfrm>
            <a:off x="7594600" y="7273925"/>
            <a:ext cx="6324600" cy="8001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</a:rPr>
              <a:t> </a:t>
            </a:r>
            <a:r>
              <a:rPr lang="en-US" altLang="en-US" sz="4000" b="1"/>
              <a:t>69%</a:t>
            </a:r>
          </a:p>
        </p:txBody>
      </p:sp>
      <p:sp>
        <p:nvSpPr>
          <p:cNvPr id="48134" name="Text Box 9"/>
          <p:cNvSpPr txBox="1">
            <a:spLocks noChangeArrowheads="1"/>
          </p:cNvSpPr>
          <p:nvPr/>
        </p:nvSpPr>
        <p:spPr bwMode="auto">
          <a:xfrm>
            <a:off x="13906500" y="7273925"/>
            <a:ext cx="2095500" cy="800100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</a:rPr>
              <a:t>18%</a:t>
            </a: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6248400" y="7273925"/>
            <a:ext cx="1346200" cy="8001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1440" rIns="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</a:rPr>
              <a:t>13%</a:t>
            </a:r>
          </a:p>
        </p:txBody>
      </p:sp>
      <p:sp>
        <p:nvSpPr>
          <p:cNvPr id="48136" name="Text Box 19"/>
          <p:cNvSpPr txBox="1">
            <a:spLocks noChangeArrowheads="1"/>
          </p:cNvSpPr>
          <p:nvPr/>
        </p:nvSpPr>
        <p:spPr bwMode="auto">
          <a:xfrm>
            <a:off x="698500" y="7050088"/>
            <a:ext cx="487680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/>
              <a:t>Our Region:</a:t>
            </a:r>
            <a:br>
              <a:rPr lang="en-US" altLang="en-US" sz="4000" b="1"/>
            </a:br>
            <a:r>
              <a:rPr lang="en-US" altLang="en-US" sz="4000" b="1"/>
              <a:t>2017</a:t>
            </a:r>
          </a:p>
        </p:txBody>
      </p:sp>
      <p:sp>
        <p:nvSpPr>
          <p:cNvPr id="53257" name="Shape 870"/>
          <p:cNvSpPr>
            <a:spLocks noChangeArrowheads="1"/>
          </p:cNvSpPr>
          <p:nvPr/>
        </p:nvSpPr>
        <p:spPr bwMode="auto">
          <a:xfrm>
            <a:off x="-47625" y="2503488"/>
            <a:ext cx="8012113" cy="295433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8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…and much more optimistic than </a:t>
            </a:r>
          </a:p>
          <a:p>
            <a:pPr eaLnBrk="1"/>
            <a:r>
              <a:rPr lang="en-US" altLang="en-US" sz="48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last year</a:t>
            </a:r>
            <a:endParaRPr lang="en-US" altLang="en-US" sz="2400" b="1">
              <a:solidFill>
                <a:schemeClr val="bg1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48138" name="Text Box 15"/>
          <p:cNvSpPr txBox="1">
            <a:spLocks noChangeArrowheads="1"/>
          </p:cNvSpPr>
          <p:nvPr/>
        </p:nvSpPr>
        <p:spPr bwMode="auto">
          <a:xfrm>
            <a:off x="6096000" y="6219825"/>
            <a:ext cx="2217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2800" b="1" i="1"/>
              <a:t>Pessimistic</a:t>
            </a:r>
            <a:endParaRPr lang="en-US" altLang="en-US" sz="1400" b="1" i="1"/>
          </a:p>
        </p:txBody>
      </p:sp>
      <p:sp>
        <p:nvSpPr>
          <p:cNvPr id="48139" name="Text Box 9"/>
          <p:cNvSpPr txBox="1">
            <a:spLocks noChangeArrowheads="1"/>
          </p:cNvSpPr>
          <p:nvPr/>
        </p:nvSpPr>
        <p:spPr bwMode="auto">
          <a:xfrm>
            <a:off x="14954250" y="9226550"/>
            <a:ext cx="1101725" cy="708025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</a:rPr>
              <a:t>4%</a:t>
            </a:r>
            <a:endParaRPr lang="en-US" altLang="en-US" sz="7200" b="1">
              <a:solidFill>
                <a:schemeClr val="bg1"/>
              </a:solidFill>
            </a:endParaRPr>
          </a:p>
        </p:txBody>
      </p:sp>
      <p:sp>
        <p:nvSpPr>
          <p:cNvPr id="48140" name="Text Box 7"/>
          <p:cNvSpPr txBox="1">
            <a:spLocks noChangeArrowheads="1"/>
          </p:cNvSpPr>
          <p:nvPr/>
        </p:nvSpPr>
        <p:spPr bwMode="auto">
          <a:xfrm>
            <a:off x="6096000" y="9240838"/>
            <a:ext cx="4660900" cy="708025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</a:rPr>
              <a:t>53%</a:t>
            </a:r>
          </a:p>
        </p:txBody>
      </p:sp>
      <p:sp>
        <p:nvSpPr>
          <p:cNvPr id="48141" name="Text Box 8"/>
          <p:cNvSpPr txBox="1">
            <a:spLocks noChangeArrowheads="1"/>
          </p:cNvSpPr>
          <p:nvPr/>
        </p:nvSpPr>
        <p:spPr bwMode="auto">
          <a:xfrm>
            <a:off x="10756900" y="9226550"/>
            <a:ext cx="4200525" cy="708025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/>
              <a:t>43%</a:t>
            </a:r>
          </a:p>
        </p:txBody>
      </p:sp>
      <p:sp>
        <p:nvSpPr>
          <p:cNvPr id="48142" name="Text Box 19"/>
          <p:cNvSpPr txBox="1">
            <a:spLocks noChangeArrowheads="1"/>
          </p:cNvSpPr>
          <p:nvPr/>
        </p:nvSpPr>
        <p:spPr bwMode="auto">
          <a:xfrm>
            <a:off x="698500" y="8886825"/>
            <a:ext cx="487680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spcBef>
                <a:spcPct val="50000"/>
              </a:spcBef>
            </a:pPr>
            <a:r>
              <a:rPr lang="en-US" altLang="en-US" sz="4000" b="1"/>
              <a:t>Our Region:</a:t>
            </a:r>
            <a:br>
              <a:rPr lang="en-US" altLang="en-US" sz="4000" b="1"/>
            </a:br>
            <a:r>
              <a:rPr lang="en-US" altLang="en-US" sz="4000" b="1"/>
              <a:t>2016</a:t>
            </a:r>
          </a:p>
        </p:txBody>
      </p:sp>
      <p:pic>
        <p:nvPicPr>
          <p:cNvPr id="31" name="Picture 4" descr="Image result for check mark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688" y="192484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laceholder_big.001-filter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8" t="40" r="19322"/>
          <a:stretch>
            <a:fillRect/>
          </a:stretch>
        </p:blipFill>
        <p:spPr bwMode="auto">
          <a:xfrm>
            <a:off x="9220200" y="-76200"/>
            <a:ext cx="9118600" cy="138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50178" name="Group 145"/>
          <p:cNvGrpSpPr>
            <a:grpSpLocks/>
          </p:cNvGrpSpPr>
          <p:nvPr/>
        </p:nvGrpSpPr>
        <p:grpSpPr bwMode="auto">
          <a:xfrm>
            <a:off x="685800" y="2946400"/>
            <a:ext cx="13131800" cy="5346700"/>
            <a:chOff x="0" y="0"/>
            <a:chExt cx="13131800" cy="5346700"/>
          </a:xfrm>
        </p:grpSpPr>
        <p:grpSp>
          <p:nvGrpSpPr>
            <p:cNvPr id="50184" name="Group 140"/>
            <p:cNvGrpSpPr>
              <a:grpSpLocks/>
            </p:cNvGrpSpPr>
            <p:nvPr/>
          </p:nvGrpSpPr>
          <p:grpSpPr bwMode="auto">
            <a:xfrm>
              <a:off x="0" y="0"/>
              <a:ext cx="13131800" cy="5346700"/>
              <a:chOff x="0" y="0"/>
              <a:chExt cx="13131800" cy="5346700"/>
            </a:xfrm>
          </p:grpSpPr>
          <p:sp>
            <p:nvSpPr>
              <p:cNvPr id="138" name="Shape 138"/>
              <p:cNvSpPr/>
              <p:nvPr/>
            </p:nvSpPr>
            <p:spPr>
              <a:xfrm>
                <a:off x="8534400" y="0"/>
                <a:ext cx="4597400" cy="5346700"/>
              </a:xfrm>
              <a:prstGeom prst="rect">
                <a:avLst/>
              </a:prstGeom>
              <a:solidFill>
                <a:srgbClr val="FEC700">
                  <a:alpha val="50000"/>
                </a:srgbClr>
              </a:solidFill>
              <a:ln w="25400" cap="flat">
                <a:solidFill>
                  <a:srgbClr val="FEC700">
                    <a:alpha val="5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0" y="0"/>
                <a:ext cx="8521700" cy="5346700"/>
              </a:xfrm>
              <a:prstGeom prst="rect">
                <a:avLst/>
              </a:prstGeom>
              <a:solidFill>
                <a:srgbClr val="FEC700">
                  <a:alpha val="70000"/>
                </a:srgbClr>
              </a:solidFill>
              <a:ln w="25400" cap="flat">
                <a:solidFill>
                  <a:srgbClr val="FEC700">
                    <a:alpha val="70000"/>
                  </a:srgbClr>
                </a:solidFill>
                <a:prstDash val="solid"/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 defTabSz="584200" fontAlgn="auto" hangingPunct="0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50185" name="Group 144"/>
            <p:cNvGrpSpPr>
              <a:grpSpLocks/>
            </p:cNvGrpSpPr>
            <p:nvPr/>
          </p:nvGrpSpPr>
          <p:grpSpPr bwMode="auto">
            <a:xfrm>
              <a:off x="11226800" y="3556000"/>
              <a:ext cx="1089853" cy="1103694"/>
              <a:chOff x="0" y="0"/>
              <a:chExt cx="1089852" cy="1103693"/>
            </a:xfrm>
          </p:grpSpPr>
          <p:sp>
            <p:nvSpPr>
              <p:cNvPr id="141" name="Shape 141"/>
              <p:cNvSpPr/>
              <p:nvPr/>
            </p:nvSpPr>
            <p:spPr>
              <a:xfrm>
                <a:off x="139700" y="228600"/>
                <a:ext cx="819149" cy="655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73" y="21600"/>
                    </a:moveTo>
                    <a:cubicBezTo>
                      <a:pt x="5068" y="21600"/>
                      <a:pt x="5361" y="21461"/>
                      <a:pt x="5584" y="21182"/>
                    </a:cubicBezTo>
                    <a:lnTo>
                      <a:pt x="16846" y="7123"/>
                    </a:lnTo>
                    <a:lnTo>
                      <a:pt x="18501" y="9189"/>
                    </a:lnTo>
                    <a:lnTo>
                      <a:pt x="21600" y="5320"/>
                    </a:lnTo>
                    <a:lnTo>
                      <a:pt x="17710" y="418"/>
                    </a:lnTo>
                    <a:cubicBezTo>
                      <a:pt x="17487" y="139"/>
                      <a:pt x="17194" y="0"/>
                      <a:pt x="16898" y="0"/>
                    </a:cubicBezTo>
                    <a:cubicBezTo>
                      <a:pt x="16603" y="1"/>
                      <a:pt x="16310" y="139"/>
                      <a:pt x="16087" y="418"/>
                    </a:cubicBezTo>
                    <a:lnTo>
                      <a:pt x="4819" y="14484"/>
                    </a:lnTo>
                    <a:lnTo>
                      <a:pt x="3099" y="12336"/>
                    </a:lnTo>
                    <a:lnTo>
                      <a:pt x="0" y="16205"/>
                    </a:lnTo>
                    <a:lnTo>
                      <a:pt x="3961" y="21183"/>
                    </a:lnTo>
                    <a:lnTo>
                      <a:pt x="3961" y="21182"/>
                    </a:lnTo>
                    <a:cubicBezTo>
                      <a:pt x="4184" y="21461"/>
                      <a:pt x="4477" y="21600"/>
                      <a:pt x="4773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0" y="0"/>
                <a:ext cx="738187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9" y="18982"/>
                    </a:moveTo>
                    <a:lnTo>
                      <a:pt x="488" y="18994"/>
                    </a:lnTo>
                    <a:lnTo>
                      <a:pt x="2862" y="21600"/>
                    </a:lnTo>
                    <a:lnTo>
                      <a:pt x="16026" y="7133"/>
                    </a:lnTo>
                    <a:lnTo>
                      <a:pt x="16217" y="6924"/>
                    </a:lnTo>
                    <a:lnTo>
                      <a:pt x="18162" y="9059"/>
                    </a:lnTo>
                    <a:lnTo>
                      <a:pt x="21600" y="5287"/>
                    </a:lnTo>
                    <a:lnTo>
                      <a:pt x="17154" y="407"/>
                    </a:lnTo>
                    <a:cubicBezTo>
                      <a:pt x="16906" y="136"/>
                      <a:pt x="16581" y="1"/>
                      <a:pt x="16253" y="0"/>
                    </a:cubicBezTo>
                    <a:cubicBezTo>
                      <a:pt x="15925" y="1"/>
                      <a:pt x="15600" y="136"/>
                      <a:pt x="15353" y="407"/>
                    </a:cubicBezTo>
                    <a:lnTo>
                      <a:pt x="371" y="16849"/>
                    </a:lnTo>
                    <a:cubicBezTo>
                      <a:pt x="124" y="17120"/>
                      <a:pt x="1" y="17476"/>
                      <a:pt x="0" y="17835"/>
                    </a:cubicBezTo>
                    <a:cubicBezTo>
                      <a:pt x="1" y="18173"/>
                      <a:pt x="110" y="18509"/>
                      <a:pt x="328" y="18774"/>
                    </a:cubicBezTo>
                    <a:cubicBezTo>
                      <a:pt x="328" y="18774"/>
                      <a:pt x="499" y="18982"/>
                      <a:pt x="499" y="189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355600" y="431800"/>
                <a:ext cx="735012" cy="671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55" y="12578"/>
                    </a:moveTo>
                    <a:lnTo>
                      <a:pt x="0" y="16355"/>
                    </a:lnTo>
                    <a:lnTo>
                      <a:pt x="4363" y="21193"/>
                    </a:lnTo>
                    <a:lnTo>
                      <a:pt x="4362" y="21193"/>
                    </a:lnTo>
                    <a:cubicBezTo>
                      <a:pt x="4611" y="21464"/>
                      <a:pt x="4937" y="21600"/>
                      <a:pt x="5266" y="21600"/>
                    </a:cubicBezTo>
                    <a:cubicBezTo>
                      <a:pt x="5596" y="21600"/>
                      <a:pt x="5924" y="21464"/>
                      <a:pt x="6173" y="21192"/>
                    </a:cubicBezTo>
                    <a:lnTo>
                      <a:pt x="21227" y="4740"/>
                    </a:lnTo>
                    <a:cubicBezTo>
                      <a:pt x="21476" y="4468"/>
                      <a:pt x="21600" y="4112"/>
                      <a:pt x="21600" y="3751"/>
                    </a:cubicBezTo>
                    <a:cubicBezTo>
                      <a:pt x="21600" y="3391"/>
                      <a:pt x="21476" y="3034"/>
                      <a:pt x="21227" y="2762"/>
                    </a:cubicBezTo>
                    <a:lnTo>
                      <a:pt x="18694" y="0"/>
                    </a:lnTo>
                    <a:lnTo>
                      <a:pt x="5338" y="14635"/>
                    </a:lnTo>
                    <a:cubicBezTo>
                      <a:pt x="5338" y="14635"/>
                      <a:pt x="3455" y="12578"/>
                      <a:pt x="3455" y="125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sp>
        <p:nvSpPr>
          <p:cNvPr id="50179" name="Shape 147"/>
          <p:cNvSpPr>
            <a:spLocks noChangeArrowheads="1"/>
          </p:cNvSpPr>
          <p:nvPr/>
        </p:nvSpPr>
        <p:spPr bwMode="auto">
          <a:xfrm>
            <a:off x="1258888" y="5122863"/>
            <a:ext cx="7948612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6400">
                <a:latin typeface="Helvetica" pitchFamily="2" charset="0"/>
                <a:sym typeface="Helvetica" pitchFamily="2" charset="0"/>
              </a:rPr>
              <a:t>QUALITY OF LIFE</a:t>
            </a:r>
          </a:p>
        </p:txBody>
      </p:sp>
      <p:sp>
        <p:nvSpPr>
          <p:cNvPr id="50180" name="Shape 151"/>
          <p:cNvSpPr>
            <a:spLocks noChangeArrowheads="1"/>
          </p:cNvSpPr>
          <p:nvPr/>
        </p:nvSpPr>
        <p:spPr bwMode="auto">
          <a:xfrm>
            <a:off x="16848138" y="679450"/>
            <a:ext cx="6223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>
              <a:lnSpc>
                <a:spcPct val="70000"/>
              </a:lnSpc>
            </a:pPr>
            <a:r>
              <a:rPr lang="en-US" altLang="en-US" sz="36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03</a:t>
            </a:r>
          </a:p>
        </p:txBody>
      </p:sp>
      <p:sp>
        <p:nvSpPr>
          <p:cNvPr id="2" name="Rectangle 1"/>
          <p:cNvSpPr/>
          <p:nvPr/>
        </p:nvSpPr>
        <p:spPr>
          <a:xfrm>
            <a:off x="9220200" y="-25400"/>
            <a:ext cx="9118600" cy="13850144"/>
          </a:xfrm>
          <a:prstGeom prst="rect">
            <a:avLst/>
          </a:prstGeom>
          <a:solidFill>
            <a:srgbClr val="0066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829800" y="2980621"/>
            <a:ext cx="7640833" cy="4349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marL="0" lvl="1" indent="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Regional Assets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kern="0" dirty="0">
              <a:solidFill>
                <a:srgbClr val="FFFFFF"/>
              </a:solidFill>
              <a:latin typeface="Helvetica"/>
              <a:ea typeface="Gill Sans"/>
              <a:cs typeface="Helvetica"/>
              <a:sym typeface="Gill Sans"/>
            </a:endParaRP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Environment</a:t>
            </a:r>
          </a:p>
          <a:p>
            <a:pPr marL="0" lvl="2" indent="6858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kern="0" dirty="0">
                <a:solidFill>
                  <a:srgbClr val="FFFFFF"/>
                </a:solidFill>
                <a:latin typeface="Helvetica"/>
                <a:ea typeface="Gill Sans"/>
                <a:cs typeface="Helvetica"/>
                <a:sym typeface="Gill Sans"/>
              </a:rPr>
              <a:t>Downtown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85800" y="8293100"/>
            <a:ext cx="8521700" cy="660400"/>
          </a:xfrm>
          <a:prstGeom prst="rect">
            <a:avLst/>
          </a:prstGeom>
          <a:solidFill>
            <a:srgbClr val="7F7F7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fill="hold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22363" y="577850"/>
            <a:ext cx="15532100" cy="1219200"/>
          </a:xfrm>
        </p:spPr>
        <p:txBody>
          <a:bodyPr/>
          <a:lstStyle/>
          <a:p>
            <a:pPr eaLnBrk="1" hangingPunct="1"/>
            <a:r>
              <a:rPr lang="en-US" altLang="en-US" sz="6600" b="1" smtClean="0">
                <a:latin typeface="Helvetica" pitchFamily="2" charset="0"/>
              </a:rPr>
              <a:t>Importance of a Vital Downtown</a:t>
            </a:r>
          </a:p>
        </p:txBody>
      </p:sp>
      <p:pic>
        <p:nvPicPr>
          <p:cNvPr id="31" name="Picture 4" descr="Image result for check mark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498" y="236832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1203" name="Chart 16"/>
          <p:cNvGraphicFramePr>
            <a:graphicFrameLocks/>
          </p:cNvGraphicFramePr>
          <p:nvPr/>
        </p:nvGraphicFramePr>
        <p:xfrm>
          <a:off x="2181225" y="527050"/>
          <a:ext cx="13754100" cy="1176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0" r:id="rId5" imgW="13751439" imgH="11770403" progId="Excel.Chart.8">
                  <p:embed/>
                </p:oleObj>
              </mc:Choice>
              <mc:Fallback>
                <p:oleObj r:id="rId5" imgW="13751439" imgH="11770403" progId="Excel.Chart.8">
                  <p:embed/>
                  <p:pic>
                    <p:nvPicPr>
                      <p:cNvPr id="0" name="Chart 16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225" y="527050"/>
                        <a:ext cx="13754100" cy="11768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4" name="Shape 870"/>
          <p:cNvSpPr>
            <a:spLocks noChangeArrowheads="1"/>
          </p:cNvSpPr>
          <p:nvPr/>
        </p:nvSpPr>
        <p:spPr bwMode="auto">
          <a:xfrm>
            <a:off x="-47625" y="3248025"/>
            <a:ext cx="8012113" cy="2955925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8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Most think a vital downtown is critical to our region’s success</a:t>
            </a:r>
            <a:endParaRPr lang="en-US" altLang="en-US" sz="2400" b="1">
              <a:solidFill>
                <a:schemeClr val="bg1"/>
              </a:solidFill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51205" name="TextBox 1"/>
          <p:cNvSpPr txBox="1">
            <a:spLocks noChangeArrowheads="1"/>
          </p:cNvSpPr>
          <p:nvPr/>
        </p:nvSpPr>
        <p:spPr bwMode="auto">
          <a:xfrm>
            <a:off x="1122363" y="12211050"/>
            <a:ext cx="5222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3600" b="1" i="1"/>
              <a:t>Not Important At All</a:t>
            </a:r>
          </a:p>
        </p:txBody>
      </p:sp>
      <p:sp>
        <p:nvSpPr>
          <p:cNvPr id="51206" name="TextBox 26"/>
          <p:cNvSpPr txBox="1">
            <a:spLocks noChangeArrowheads="1"/>
          </p:cNvSpPr>
          <p:nvPr/>
        </p:nvSpPr>
        <p:spPr bwMode="auto">
          <a:xfrm>
            <a:off x="12604750" y="12149138"/>
            <a:ext cx="5175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4000" b="1" i="1"/>
              <a:t>Absolutely Critical</a:t>
            </a:r>
          </a:p>
        </p:txBody>
      </p:sp>
      <p:sp>
        <p:nvSpPr>
          <p:cNvPr id="51207" name="TextBox 28"/>
          <p:cNvSpPr txBox="1">
            <a:spLocks noChangeArrowheads="1"/>
          </p:cNvSpPr>
          <p:nvPr/>
        </p:nvSpPr>
        <p:spPr bwMode="auto">
          <a:xfrm>
            <a:off x="4156075" y="7010400"/>
            <a:ext cx="42481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4800" b="1" i="1">
                <a:solidFill>
                  <a:schemeClr val="accent1"/>
                </a:solidFill>
              </a:rPr>
              <a:t>% Percent Responding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22363" y="577850"/>
            <a:ext cx="15532100" cy="1219200"/>
          </a:xfrm>
        </p:spPr>
        <p:txBody>
          <a:bodyPr/>
          <a:lstStyle/>
          <a:p>
            <a:pPr eaLnBrk="1" hangingPunct="1"/>
            <a:r>
              <a:rPr lang="en-US" altLang="en-US" sz="6600" b="1" smtClean="0">
                <a:latin typeface="Helvetica" pitchFamily="2" charset="0"/>
              </a:rPr>
              <a:t>Importance Rivers and Trails</a:t>
            </a:r>
          </a:p>
        </p:txBody>
      </p:sp>
      <p:pic>
        <p:nvPicPr>
          <p:cNvPr id="31" name="Picture 4" descr="Image result for check mark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695" y="236832"/>
            <a:ext cx="1647067" cy="15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1" name="Shape 870"/>
          <p:cNvSpPr>
            <a:spLocks noChangeArrowheads="1"/>
          </p:cNvSpPr>
          <p:nvPr/>
        </p:nvSpPr>
        <p:spPr bwMode="auto">
          <a:xfrm>
            <a:off x="-47625" y="3095625"/>
            <a:ext cx="8012113" cy="3694113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0" tIns="365760" rIns="365760" bIns="36576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r>
              <a:rPr lang="en-US" altLang="en-US" sz="4800" b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Most think our rivers and trails are also critical to our region’s success</a:t>
            </a:r>
            <a:endParaRPr lang="en-US" altLang="en-US" sz="2400" b="1">
              <a:solidFill>
                <a:schemeClr val="bg1"/>
              </a:solidFill>
              <a:latin typeface="Helvetica" pitchFamily="2" charset="0"/>
              <a:sym typeface="Helvetica" pitchFamily="2" charset="0"/>
            </a:endParaRPr>
          </a:p>
        </p:txBody>
      </p:sp>
      <p:graphicFrame>
        <p:nvGraphicFramePr>
          <p:cNvPr id="53252" name="Chart 9"/>
          <p:cNvGraphicFramePr>
            <a:graphicFrameLocks/>
          </p:cNvGraphicFramePr>
          <p:nvPr/>
        </p:nvGraphicFramePr>
        <p:xfrm>
          <a:off x="1828800" y="2538413"/>
          <a:ext cx="14876463" cy="941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8" r:id="rId5" imgW="14873010" imgH="9411446" progId="Excel.Chart.8">
                  <p:embed/>
                </p:oleObj>
              </mc:Choice>
              <mc:Fallback>
                <p:oleObj r:id="rId5" imgW="14873010" imgH="9411446" progId="Excel.Chart.8">
                  <p:embed/>
                  <p:pic>
                    <p:nvPicPr>
                      <p:cNvPr id="0" name="Chart 9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538413"/>
                        <a:ext cx="14876463" cy="941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3" name="TextBox 8"/>
          <p:cNvSpPr txBox="1">
            <a:spLocks noChangeArrowheads="1"/>
          </p:cNvSpPr>
          <p:nvPr/>
        </p:nvSpPr>
        <p:spPr bwMode="auto">
          <a:xfrm>
            <a:off x="1216025" y="12211050"/>
            <a:ext cx="5222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3600" b="1" i="1"/>
              <a:t>Not Important At All</a:t>
            </a:r>
          </a:p>
        </p:txBody>
      </p:sp>
      <p:sp>
        <p:nvSpPr>
          <p:cNvPr id="53254" name="TextBox 10"/>
          <p:cNvSpPr txBox="1">
            <a:spLocks noChangeArrowheads="1"/>
          </p:cNvSpPr>
          <p:nvPr/>
        </p:nvSpPr>
        <p:spPr bwMode="auto">
          <a:xfrm>
            <a:off x="12890500" y="12050713"/>
            <a:ext cx="5175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4000" b="1" i="1"/>
              <a:t>Absolutely Critical</a:t>
            </a:r>
          </a:p>
        </p:txBody>
      </p:sp>
      <p:sp>
        <p:nvSpPr>
          <p:cNvPr id="53255" name="TextBox 11"/>
          <p:cNvSpPr txBox="1">
            <a:spLocks noChangeArrowheads="1"/>
          </p:cNvSpPr>
          <p:nvPr/>
        </p:nvSpPr>
        <p:spPr bwMode="auto">
          <a:xfrm>
            <a:off x="4430713" y="7359650"/>
            <a:ext cx="424973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4800" b="1" i="1">
                <a:solidFill>
                  <a:schemeClr val="accent1"/>
                </a:solidFill>
              </a:rPr>
              <a:t>% Percent Responding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20666075" cy="1379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5" name="Group 145"/>
          <p:cNvGrpSpPr/>
          <p:nvPr/>
        </p:nvGrpSpPr>
        <p:grpSpPr>
          <a:xfrm>
            <a:off x="-3" y="10243344"/>
            <a:ext cx="20666547" cy="3556000"/>
            <a:chOff x="8511132" y="0"/>
            <a:chExt cx="4620668" cy="5346700"/>
          </a:xfrm>
          <a:solidFill>
            <a:srgbClr val="FF6600"/>
          </a:solidFill>
        </p:grpSpPr>
        <p:sp>
          <p:nvSpPr>
            <p:cNvPr id="138" name="Shape 138"/>
            <p:cNvSpPr/>
            <p:nvPr/>
          </p:nvSpPr>
          <p:spPr>
            <a:xfrm>
              <a:off x="8511132" y="0"/>
              <a:ext cx="4620668" cy="5346700"/>
            </a:xfrm>
            <a:prstGeom prst="rect">
              <a:avLst/>
            </a:prstGeom>
            <a:grpFill/>
            <a:ln w="25400" cap="flat">
              <a:solidFill>
                <a:srgbClr val="FEC700">
                  <a:alpha val="50000"/>
                </a:srgbClr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grpSp>
          <p:nvGrpSpPr>
            <p:cNvPr id="144" name="Group 144"/>
            <p:cNvGrpSpPr/>
            <p:nvPr/>
          </p:nvGrpSpPr>
          <p:grpSpPr>
            <a:xfrm>
              <a:off x="11226800" y="3556000"/>
              <a:ext cx="1089853" cy="1103694"/>
              <a:chOff x="0" y="0"/>
              <a:chExt cx="1089852" cy="1103693"/>
            </a:xfrm>
            <a:grpFill/>
          </p:grpSpPr>
          <p:sp>
            <p:nvSpPr>
              <p:cNvPr id="141" name="Shape 141"/>
              <p:cNvSpPr/>
              <p:nvPr/>
            </p:nvSpPr>
            <p:spPr>
              <a:xfrm>
                <a:off x="139700" y="228600"/>
                <a:ext cx="818695" cy="6557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73" y="21600"/>
                    </a:moveTo>
                    <a:cubicBezTo>
                      <a:pt x="5068" y="21600"/>
                      <a:pt x="5361" y="21461"/>
                      <a:pt x="5584" y="21182"/>
                    </a:cubicBezTo>
                    <a:lnTo>
                      <a:pt x="16846" y="7123"/>
                    </a:lnTo>
                    <a:lnTo>
                      <a:pt x="18501" y="9189"/>
                    </a:lnTo>
                    <a:lnTo>
                      <a:pt x="21600" y="5320"/>
                    </a:lnTo>
                    <a:lnTo>
                      <a:pt x="17710" y="418"/>
                    </a:lnTo>
                    <a:cubicBezTo>
                      <a:pt x="17487" y="139"/>
                      <a:pt x="17194" y="0"/>
                      <a:pt x="16898" y="0"/>
                    </a:cubicBezTo>
                    <a:cubicBezTo>
                      <a:pt x="16603" y="1"/>
                      <a:pt x="16310" y="139"/>
                      <a:pt x="16087" y="418"/>
                    </a:cubicBezTo>
                    <a:lnTo>
                      <a:pt x="4819" y="14484"/>
                    </a:lnTo>
                    <a:lnTo>
                      <a:pt x="3099" y="12336"/>
                    </a:lnTo>
                    <a:lnTo>
                      <a:pt x="0" y="16205"/>
                    </a:lnTo>
                    <a:lnTo>
                      <a:pt x="3961" y="21183"/>
                    </a:lnTo>
                    <a:lnTo>
                      <a:pt x="3961" y="21182"/>
                    </a:lnTo>
                    <a:cubicBezTo>
                      <a:pt x="4184" y="21461"/>
                      <a:pt x="4477" y="21600"/>
                      <a:pt x="4773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0" y="0"/>
                <a:ext cx="737844" cy="6723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9" y="18982"/>
                    </a:moveTo>
                    <a:lnTo>
                      <a:pt x="488" y="18994"/>
                    </a:lnTo>
                    <a:lnTo>
                      <a:pt x="2862" y="21600"/>
                    </a:lnTo>
                    <a:lnTo>
                      <a:pt x="16026" y="7133"/>
                    </a:lnTo>
                    <a:lnTo>
                      <a:pt x="16217" y="6924"/>
                    </a:lnTo>
                    <a:lnTo>
                      <a:pt x="18162" y="9059"/>
                    </a:lnTo>
                    <a:lnTo>
                      <a:pt x="21600" y="5287"/>
                    </a:lnTo>
                    <a:lnTo>
                      <a:pt x="17154" y="407"/>
                    </a:lnTo>
                    <a:cubicBezTo>
                      <a:pt x="16906" y="136"/>
                      <a:pt x="16581" y="1"/>
                      <a:pt x="16253" y="0"/>
                    </a:cubicBezTo>
                    <a:cubicBezTo>
                      <a:pt x="15925" y="1"/>
                      <a:pt x="15600" y="136"/>
                      <a:pt x="15353" y="407"/>
                    </a:cubicBezTo>
                    <a:lnTo>
                      <a:pt x="371" y="16849"/>
                    </a:lnTo>
                    <a:cubicBezTo>
                      <a:pt x="124" y="17120"/>
                      <a:pt x="1" y="17476"/>
                      <a:pt x="0" y="17835"/>
                    </a:cubicBezTo>
                    <a:cubicBezTo>
                      <a:pt x="1" y="18173"/>
                      <a:pt x="110" y="18509"/>
                      <a:pt x="328" y="18774"/>
                    </a:cubicBezTo>
                    <a:cubicBezTo>
                      <a:pt x="328" y="18774"/>
                      <a:pt x="499" y="18982"/>
                      <a:pt x="499" y="1898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355600" y="431800"/>
                <a:ext cx="734253" cy="67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55" y="12578"/>
                    </a:moveTo>
                    <a:lnTo>
                      <a:pt x="0" y="16355"/>
                    </a:lnTo>
                    <a:lnTo>
                      <a:pt x="4363" y="21193"/>
                    </a:lnTo>
                    <a:lnTo>
                      <a:pt x="4362" y="21193"/>
                    </a:lnTo>
                    <a:cubicBezTo>
                      <a:pt x="4611" y="21464"/>
                      <a:pt x="4937" y="21600"/>
                      <a:pt x="5266" y="21600"/>
                    </a:cubicBezTo>
                    <a:cubicBezTo>
                      <a:pt x="5596" y="21600"/>
                      <a:pt x="5924" y="21464"/>
                      <a:pt x="6173" y="21192"/>
                    </a:cubicBezTo>
                    <a:lnTo>
                      <a:pt x="21227" y="4740"/>
                    </a:lnTo>
                    <a:cubicBezTo>
                      <a:pt x="21476" y="4468"/>
                      <a:pt x="21600" y="4112"/>
                      <a:pt x="21600" y="3751"/>
                    </a:cubicBezTo>
                    <a:cubicBezTo>
                      <a:pt x="21600" y="3391"/>
                      <a:pt x="21476" y="3034"/>
                      <a:pt x="21227" y="2762"/>
                    </a:cubicBezTo>
                    <a:lnTo>
                      <a:pt x="18694" y="0"/>
                    </a:lnTo>
                    <a:lnTo>
                      <a:pt x="5338" y="14635"/>
                    </a:lnTo>
                    <a:cubicBezTo>
                      <a:pt x="5338" y="14635"/>
                      <a:pt x="3455" y="12578"/>
                      <a:pt x="3455" y="1257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defTabSz="457200" fontAlgn="auto" hangingPunct="0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3000" kern="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sp>
        <p:nvSpPr>
          <p:cNvPr id="55299" name="Shape 147"/>
          <p:cNvSpPr>
            <a:spLocks noChangeArrowheads="1"/>
          </p:cNvSpPr>
          <p:nvPr/>
        </p:nvSpPr>
        <p:spPr bwMode="auto">
          <a:xfrm>
            <a:off x="836613" y="11644313"/>
            <a:ext cx="11390312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70000"/>
              </a:lnSpc>
            </a:pPr>
            <a:r>
              <a:rPr lang="en-US" altLang="en-US" sz="6400" b="1">
                <a:solidFill>
                  <a:schemeClr val="tx1"/>
                </a:solidFill>
                <a:latin typeface="Helvetica" pitchFamily="2" charset="0"/>
                <a:sym typeface="Helvetica" pitchFamily="2" charset="0"/>
              </a:rPr>
              <a:t>QUALITY OF LIFE INDEX</a:t>
            </a:r>
          </a:p>
          <a:p>
            <a:pPr eaLnBrk="1">
              <a:lnSpc>
                <a:spcPct val="70000"/>
              </a:lnSpc>
            </a:pPr>
            <a:endParaRPr lang="en-US" altLang="en-US" sz="6400" b="1">
              <a:latin typeface="Helvetica" pitchFamily="2" charset="0"/>
              <a:sym typeface="Helvetica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20092" y="10852204"/>
            <a:ext cx="8332410" cy="21339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solidFill>
                  <a:schemeClr val="bg1"/>
                </a:solidFill>
                <a:latin typeface="Arial Black"/>
                <a:ea typeface="Gill Sans"/>
                <a:cs typeface="Arial Black"/>
                <a:sym typeface="Gill Sans"/>
              </a:rPr>
              <a:t>MOUNTAIN TOWNS</a:t>
            </a:r>
            <a:endParaRPr lang="en-US" sz="6000" kern="0" dirty="0">
              <a:latin typeface="Arial Black"/>
              <a:ea typeface="Gill Sans"/>
              <a:cs typeface="Arial Black"/>
              <a:sym typeface="Gill San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0"/>
            <a:ext cx="17846675" cy="17270413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val 12"/>
          <p:cNvSpPr/>
          <p:nvPr/>
        </p:nvSpPr>
        <p:spPr>
          <a:xfrm>
            <a:off x="9222987" y="1150991"/>
            <a:ext cx="435799" cy="435824"/>
          </a:xfrm>
          <a:prstGeom prst="ellipse">
            <a:avLst/>
          </a:prstGeom>
          <a:solidFill>
            <a:schemeClr val="tx1"/>
          </a:solidFill>
          <a:ln w="76200" cap="flat" cmpd="sng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83290" y="1513988"/>
            <a:ext cx="343658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kern="0" dirty="0">
                <a:solidFill>
                  <a:schemeClr val="tx2"/>
                </a:solidFill>
                <a:latin typeface="Arial"/>
                <a:ea typeface="Gill Sans"/>
                <a:cs typeface="Arial"/>
                <a:sym typeface="Gill Sans"/>
              </a:rPr>
              <a:t>Wheeling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4901" y="2905489"/>
            <a:ext cx="6408970" cy="442825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1" name="Picture 20" descr="Screen Shot 2016-11-08 at 10.54.5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63" y="2905125"/>
            <a:ext cx="4418012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 rot="20411520">
            <a:off x="2732195" y="4932728"/>
            <a:ext cx="1352790" cy="488130"/>
          </a:xfrm>
          <a:prstGeom prst="rect">
            <a:avLst/>
          </a:prstGeom>
          <a:solidFill>
            <a:srgbClr val="25582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" name="TextBox 23"/>
          <p:cNvSpPr txBox="1"/>
          <p:nvPr/>
        </p:nvSpPr>
        <p:spPr>
          <a:xfrm rot="20505489">
            <a:off x="2085883" y="4736557"/>
            <a:ext cx="2733250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kern="0" dirty="0">
                <a:solidFill>
                  <a:srgbClr val="FFFFFF"/>
                </a:solidFill>
                <a:latin typeface="Arial"/>
                <a:ea typeface="Gill Sans"/>
                <a:cs typeface="Arial"/>
                <a:sym typeface="Gill Sans"/>
              </a:rPr>
              <a:t>2025</a:t>
            </a:r>
            <a:endParaRPr lang="en-US" b="1" kern="0" dirty="0">
              <a:solidFill>
                <a:srgbClr val="FFFFFF"/>
              </a:solidFill>
              <a:latin typeface="Arial"/>
              <a:ea typeface="Gill Sans"/>
              <a:cs typeface="Arial"/>
              <a:sym typeface="Gill Sans"/>
            </a:endParaRPr>
          </a:p>
        </p:txBody>
      </p:sp>
      <p:grpSp>
        <p:nvGrpSpPr>
          <p:cNvPr id="57352" name="Group 5"/>
          <p:cNvGrpSpPr>
            <a:grpSpLocks/>
          </p:cNvGrpSpPr>
          <p:nvPr/>
        </p:nvGrpSpPr>
        <p:grpSpPr bwMode="auto">
          <a:xfrm>
            <a:off x="373063" y="-293688"/>
            <a:ext cx="17211675" cy="13935076"/>
            <a:chOff x="373784" y="-293454"/>
            <a:chExt cx="17210581" cy="13935603"/>
          </a:xfrm>
        </p:grpSpPr>
        <p:sp>
          <p:nvSpPr>
            <p:cNvPr id="5" name="Oval 4"/>
            <p:cNvSpPr/>
            <p:nvPr/>
          </p:nvSpPr>
          <p:spPr>
            <a:xfrm>
              <a:off x="10661385" y="1780652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8970977" y="939858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711692" y="11539578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0695237" y="7582782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3039084" y="1686431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3474883" y="5711991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2830913" y="-98130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3039084" y="92562"/>
              <a:ext cx="435799" cy="435824"/>
            </a:xfrm>
            <a:prstGeom prst="ellipse">
              <a:avLst/>
            </a:prstGeom>
            <a:solidFill>
              <a:schemeClr val="tx1"/>
            </a:solidFill>
            <a:ln w="76200" cap="flat" cmpd="sng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4685652" y="-45899"/>
              <a:ext cx="435799" cy="435824"/>
            </a:xfrm>
            <a:prstGeom prst="ellipse">
              <a:avLst/>
            </a:prstGeom>
            <a:solidFill>
              <a:schemeClr val="tx1"/>
            </a:solidFill>
            <a:ln w="76200" cap="flat" cmpd="sng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452058" y="-293454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147778" y="476000"/>
              <a:ext cx="3436587" cy="471924"/>
            </a:xfrm>
            <a:prstGeom prst="rect">
              <a:avLst/>
            </a:prstGeom>
            <a:noFill/>
            <a:ln w="12700" cap="flat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>
              <a:spAutoFit/>
            </a:bodyPr>
            <a:lstStyle/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kern="0" dirty="0">
                  <a:solidFill>
                    <a:schemeClr val="tx2"/>
                  </a:solidFill>
                  <a:latin typeface="Arial"/>
                  <a:ea typeface="Gill Sans"/>
                  <a:cs typeface="Arial"/>
                  <a:sym typeface="Gill Sans"/>
                </a:rPr>
                <a:t>Altoona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159306" y="178482"/>
              <a:ext cx="3097677" cy="471924"/>
            </a:xfrm>
            <a:prstGeom prst="rect">
              <a:avLst/>
            </a:prstGeom>
            <a:noFill/>
            <a:ln w="12700" cap="flat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>
              <a:spAutoFit/>
            </a:bodyPr>
            <a:lstStyle/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kern="0" dirty="0">
                  <a:solidFill>
                    <a:schemeClr val="tx2"/>
                  </a:solidFill>
                  <a:latin typeface="Arial"/>
                  <a:ea typeface="Gill Sans"/>
                  <a:cs typeface="Arial"/>
                  <a:sym typeface="Gill Sans"/>
                </a:rPr>
                <a:t>Johnstown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373784" y="12770501"/>
              <a:ext cx="871598" cy="871648"/>
            </a:xfrm>
            <a:prstGeom prst="ellipse">
              <a:avLst/>
            </a:prstGeom>
            <a:noFill/>
            <a:ln w="76200" cap="flat" cmpd="sng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algn="ctr" defTabSz="5842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7398999" y="-45899"/>
            <a:ext cx="889001" cy="13761899"/>
          </a:xfrm>
          <a:prstGeom prst="rect">
            <a:avLst/>
          </a:prstGeom>
          <a:solidFill>
            <a:srgbClr val="25582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-38572" y="-98130"/>
            <a:ext cx="889001" cy="13761899"/>
          </a:xfrm>
          <a:prstGeom prst="rect">
            <a:avLst/>
          </a:prstGeom>
          <a:solidFill>
            <a:srgbClr val="25582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534949" y="6443788"/>
            <a:ext cx="5462665" cy="54425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900" b="1" kern="0" dirty="0">
                <a:latin typeface="Arial"/>
                <a:ea typeface="Gill Sans"/>
                <a:cs typeface="Arial"/>
                <a:sym typeface="Gill Sans"/>
              </a:rPr>
              <a:t>15 </a:t>
            </a:r>
            <a:endParaRPr lang="en-US" sz="9600" b="1" kern="0" dirty="0">
              <a:latin typeface="Arial"/>
              <a:ea typeface="Gill Sans"/>
              <a:cs typeface="Arial"/>
              <a:sym typeface="Gill Sans"/>
            </a:endParaRPr>
          </a:p>
          <a:p>
            <a:pPr algn="ctr" fontAlgn="auto" hangingPunct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kern="0" dirty="0">
                <a:latin typeface="Arial"/>
                <a:ea typeface="Gill Sans"/>
                <a:cs typeface="Arial"/>
                <a:sym typeface="Gill Sans"/>
              </a:rPr>
              <a:t>Benchmark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kern="0" dirty="0">
                <a:latin typeface="Arial"/>
                <a:ea typeface="Gill Sans"/>
                <a:cs typeface="Arial"/>
                <a:sym typeface="Gill Sans"/>
              </a:rPr>
              <a:t>Cities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0" y="1"/>
            <a:ext cx="18287999" cy="2565400"/>
          </a:xfrm>
          <a:prstGeom prst="rect">
            <a:avLst/>
          </a:prstGeom>
          <a:solidFill>
            <a:srgbClr val="F692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8370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897938" y="13792200"/>
            <a:ext cx="476250" cy="471488"/>
          </a:xfrm>
          <a:noFill/>
        </p:spPr>
        <p:txBody>
          <a:bodyPr/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80000"/>
              </a:lnSpc>
            </a:pPr>
            <a:fld id="{9AB32D79-95C5-4733-A3E6-38E50ECBB2EB}" type="slidenum">
              <a:rPr lang="en-US" altLang="en-US" sz="1100">
                <a:solidFill>
                  <a:srgbClr val="898989"/>
                </a:solidFill>
              </a:rPr>
              <a:pPr eaLnBrk="1">
                <a:lnSpc>
                  <a:spcPct val="80000"/>
                </a:lnSpc>
              </a:pPr>
              <a:t>27</a:t>
            </a:fld>
            <a:endParaRPr lang="en-US" altLang="en-US" sz="1100">
              <a:solidFill>
                <a:srgbClr val="898989"/>
              </a:solidFill>
            </a:endParaRPr>
          </a:p>
        </p:txBody>
      </p:sp>
      <p:sp>
        <p:nvSpPr>
          <p:cNvPr id="58371" name="Shape 147"/>
          <p:cNvSpPr>
            <a:spLocks noChangeArrowheads="1"/>
          </p:cNvSpPr>
          <p:nvPr/>
        </p:nvSpPr>
        <p:spPr bwMode="auto">
          <a:xfrm>
            <a:off x="884238" y="187325"/>
            <a:ext cx="16943387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6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QUALITY OF LIFE • CITY COMPARISON</a:t>
            </a:r>
          </a:p>
          <a:p>
            <a:pPr algn="ctr" eaLnBrk="1"/>
            <a:r>
              <a:rPr lang="en-US" altLang="en-US" sz="6400" b="1" i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2016</a:t>
            </a:r>
          </a:p>
          <a:p>
            <a:pPr algn="ctr" eaLnBrk="1">
              <a:lnSpc>
                <a:spcPct val="70000"/>
              </a:lnSpc>
            </a:pPr>
            <a:endParaRPr lang="en-US" altLang="en-US" sz="6400" b="1">
              <a:latin typeface="Helvetica" pitchFamily="2" charset="0"/>
              <a:sym typeface="Helvetica" pitchFamily="2" charset="0"/>
            </a:endParaRPr>
          </a:p>
        </p:txBody>
      </p:sp>
      <p:pic>
        <p:nvPicPr>
          <p:cNvPr id="58372" name="Picture 1" descr="Screen Shot 2017-11-02 at 2.59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588" y="2998788"/>
            <a:ext cx="14236700" cy="930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0" y="1"/>
            <a:ext cx="18287999" cy="2565400"/>
          </a:xfrm>
          <a:prstGeom prst="rect">
            <a:avLst/>
          </a:prstGeom>
          <a:solidFill>
            <a:srgbClr val="0066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0418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897938" y="13792200"/>
            <a:ext cx="476250" cy="471488"/>
          </a:xfrm>
          <a:noFill/>
        </p:spPr>
        <p:txBody>
          <a:bodyPr/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80000"/>
              </a:lnSpc>
            </a:pPr>
            <a:fld id="{47FCD084-59D1-4EC7-8625-406DA9E2AE10}" type="slidenum">
              <a:rPr lang="en-US" altLang="en-US" sz="1100">
                <a:solidFill>
                  <a:srgbClr val="898989"/>
                </a:solidFill>
              </a:rPr>
              <a:pPr eaLnBrk="1">
                <a:lnSpc>
                  <a:spcPct val="80000"/>
                </a:lnSpc>
              </a:pPr>
              <a:t>28</a:t>
            </a:fld>
            <a:endParaRPr lang="en-US" altLang="en-US" sz="1100">
              <a:solidFill>
                <a:srgbClr val="898989"/>
              </a:solidFill>
            </a:endParaRPr>
          </a:p>
        </p:txBody>
      </p:sp>
      <p:sp>
        <p:nvSpPr>
          <p:cNvPr id="60419" name="Shape 147"/>
          <p:cNvSpPr>
            <a:spLocks noChangeArrowheads="1"/>
          </p:cNvSpPr>
          <p:nvPr/>
        </p:nvSpPr>
        <p:spPr bwMode="auto">
          <a:xfrm>
            <a:off x="884238" y="187325"/>
            <a:ext cx="16943387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6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QUALITY OF LIFE • CITY COMPARISON</a:t>
            </a:r>
          </a:p>
          <a:p>
            <a:pPr algn="ctr" eaLnBrk="1"/>
            <a:r>
              <a:rPr lang="en-US" altLang="en-US" sz="6400" b="1" i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2017</a:t>
            </a:r>
          </a:p>
          <a:p>
            <a:pPr algn="ctr" eaLnBrk="1">
              <a:lnSpc>
                <a:spcPct val="70000"/>
              </a:lnSpc>
            </a:pPr>
            <a:endParaRPr lang="en-US" altLang="en-US" sz="6400" b="1">
              <a:latin typeface="Helvetica" pitchFamily="2" charset="0"/>
              <a:sym typeface="Helvetica" pitchFamily="2" charset="0"/>
            </a:endParaRPr>
          </a:p>
        </p:txBody>
      </p:sp>
      <p:pic>
        <p:nvPicPr>
          <p:cNvPr id="60420" name="Picture 1" descr="Screen Shot 2017-11-02 at 3.01.4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838" y="3038475"/>
            <a:ext cx="14808200" cy="946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0" y="1"/>
            <a:ext cx="18287999" cy="2565400"/>
          </a:xfrm>
          <a:prstGeom prst="rect">
            <a:avLst/>
          </a:prstGeom>
          <a:solidFill>
            <a:srgbClr val="0066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2466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897938" y="13792200"/>
            <a:ext cx="476250" cy="471488"/>
          </a:xfrm>
          <a:noFill/>
        </p:spPr>
        <p:txBody>
          <a:bodyPr/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80000"/>
              </a:lnSpc>
            </a:pPr>
            <a:fld id="{E0992FB8-CE27-4A7B-9669-9C1FE7F37A7F}" type="slidenum">
              <a:rPr lang="en-US" altLang="en-US" sz="1100">
                <a:solidFill>
                  <a:srgbClr val="898989"/>
                </a:solidFill>
              </a:rPr>
              <a:pPr eaLnBrk="1">
                <a:lnSpc>
                  <a:spcPct val="80000"/>
                </a:lnSpc>
              </a:pPr>
              <a:t>29</a:t>
            </a:fld>
            <a:endParaRPr lang="en-US" altLang="en-US" sz="1100">
              <a:solidFill>
                <a:srgbClr val="898989"/>
              </a:solidFill>
            </a:endParaRPr>
          </a:p>
        </p:txBody>
      </p:sp>
      <p:sp>
        <p:nvSpPr>
          <p:cNvPr id="62467" name="Shape 147"/>
          <p:cNvSpPr>
            <a:spLocks noChangeArrowheads="1"/>
          </p:cNvSpPr>
          <p:nvPr/>
        </p:nvSpPr>
        <p:spPr bwMode="auto">
          <a:xfrm>
            <a:off x="884238" y="187325"/>
            <a:ext cx="16943387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6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QUALITY OF LIFE • CITY COMPARISON</a:t>
            </a:r>
          </a:p>
          <a:p>
            <a:pPr algn="ctr" eaLnBrk="1"/>
            <a:r>
              <a:rPr lang="en-US" altLang="en-US" sz="6400" b="1" i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2017</a:t>
            </a:r>
          </a:p>
          <a:p>
            <a:pPr algn="ctr" eaLnBrk="1">
              <a:lnSpc>
                <a:spcPct val="70000"/>
              </a:lnSpc>
            </a:pPr>
            <a:endParaRPr lang="en-US" altLang="en-US" sz="6400" b="1">
              <a:latin typeface="Helvetica" pitchFamily="2" charset="0"/>
              <a:sym typeface="Helvetica" pitchFamily="2" charset="0"/>
            </a:endParaRPr>
          </a:p>
        </p:txBody>
      </p:sp>
      <p:pic>
        <p:nvPicPr>
          <p:cNvPr id="62468" name="Picture 1" descr="Screen Shot 2017-11-02 at 3.10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3051175"/>
            <a:ext cx="14859000" cy="955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0" y="1"/>
            <a:ext cx="18287999" cy="2565400"/>
          </a:xfrm>
          <a:prstGeom prst="rect">
            <a:avLst/>
          </a:prstGeom>
          <a:solidFill>
            <a:srgbClr val="0066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51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897938" y="13792200"/>
            <a:ext cx="476250" cy="471488"/>
          </a:xfrm>
          <a:noFill/>
        </p:spPr>
        <p:txBody>
          <a:bodyPr/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80000"/>
              </a:lnSpc>
            </a:pPr>
            <a:fld id="{4FDE377E-98EC-49CF-991F-37B625EA8CA9}" type="slidenum">
              <a:rPr lang="en-US" altLang="en-US" sz="1100">
                <a:solidFill>
                  <a:srgbClr val="898989"/>
                </a:solidFill>
              </a:rPr>
              <a:pPr eaLnBrk="1">
                <a:lnSpc>
                  <a:spcPct val="80000"/>
                </a:lnSpc>
              </a:pPr>
              <a:t>30</a:t>
            </a:fld>
            <a:endParaRPr lang="en-US" altLang="en-US" sz="1100">
              <a:solidFill>
                <a:srgbClr val="898989"/>
              </a:solidFill>
            </a:endParaRPr>
          </a:p>
        </p:txBody>
      </p:sp>
      <p:sp>
        <p:nvSpPr>
          <p:cNvPr id="64515" name="Shape 147"/>
          <p:cNvSpPr>
            <a:spLocks noChangeArrowheads="1"/>
          </p:cNvSpPr>
          <p:nvPr/>
        </p:nvSpPr>
        <p:spPr bwMode="auto">
          <a:xfrm>
            <a:off x="884238" y="187325"/>
            <a:ext cx="16943387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ctr" eaLnBrk="1"/>
            <a:r>
              <a:rPr lang="en-US" altLang="en-US" sz="6400" b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QUALITY OF LIFE • CITY COMPARISON</a:t>
            </a:r>
          </a:p>
          <a:p>
            <a:pPr algn="ctr" eaLnBrk="1"/>
            <a:r>
              <a:rPr lang="en-US" altLang="en-US" sz="6400" b="1" i="1">
                <a:solidFill>
                  <a:srgbClr val="FFFFFF"/>
                </a:solidFill>
                <a:latin typeface="Helvetica" pitchFamily="2" charset="0"/>
                <a:sym typeface="Helvetica" pitchFamily="2" charset="0"/>
              </a:rPr>
              <a:t>PA - </a:t>
            </a:r>
            <a:r>
              <a:rPr lang="en-US" altLang="en-US" sz="6400" b="1" i="1">
                <a:solidFill>
                  <a:schemeClr val="bg1"/>
                </a:solidFill>
                <a:latin typeface="Helvetica" pitchFamily="2" charset="0"/>
                <a:sym typeface="Helvetica" pitchFamily="2" charset="0"/>
              </a:rPr>
              <a:t>2017 - WV</a:t>
            </a:r>
          </a:p>
          <a:p>
            <a:pPr algn="ctr" eaLnBrk="1">
              <a:lnSpc>
                <a:spcPct val="70000"/>
              </a:lnSpc>
            </a:pPr>
            <a:endParaRPr lang="en-US" altLang="en-US" sz="6400" b="1">
              <a:latin typeface="Helvetica" pitchFamily="2" charset="0"/>
              <a:sym typeface="Helvetica" pitchFamily="2" charset="0"/>
            </a:endParaRPr>
          </a:p>
        </p:txBody>
      </p:sp>
      <p:pic>
        <p:nvPicPr>
          <p:cNvPr id="64516" name="Picture 1" descr="Screen Shot 2017-11-02 at 3.0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788" y="3179763"/>
            <a:ext cx="14617700" cy="929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27138"/>
            <a:ext cx="18288000" cy="1148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10568154"/>
            <a:ext cx="18288000" cy="314784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5842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6563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/>
            <a:fld id="{7061AADA-3459-447D-B9B1-7E6A8AB50141}" type="slidenum">
              <a:rPr lang="en-US" altLang="en-US" sz="2400">
                <a:solidFill>
                  <a:srgbClr val="898989"/>
                </a:solidFill>
              </a:rPr>
              <a:pPr eaLnBrk="1"/>
              <a:t>31</a:t>
            </a:fld>
            <a:endParaRPr lang="en-US" altLang="en-US" sz="2400">
              <a:solidFill>
                <a:srgbClr val="89898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28630" y="11135512"/>
            <a:ext cx="15291115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kern="0" dirty="0">
                <a:solidFill>
                  <a:schemeClr val="accent6">
                    <a:lumMod val="75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Moving the Needle Forward</a:t>
            </a:r>
          </a:p>
        </p:txBody>
      </p:sp>
      <p:sp>
        <p:nvSpPr>
          <p:cNvPr id="4" name="Trapezoid 3"/>
          <p:cNvSpPr>
            <a:spLocks/>
          </p:cNvSpPr>
          <p:nvPr/>
        </p:nvSpPr>
        <p:spPr bwMode="auto">
          <a:xfrm rot="1520673">
            <a:off x="10034588" y="2033588"/>
            <a:ext cx="1112837" cy="9312275"/>
          </a:xfrm>
          <a:custGeom>
            <a:avLst/>
            <a:gdLst>
              <a:gd name="T0" fmla="*/ 0 w 1112837"/>
              <a:gd name="T1" fmla="*/ 9312275 h 9312275"/>
              <a:gd name="T2" fmla="*/ 278209 w 1112837"/>
              <a:gd name="T3" fmla="*/ 0 h 9312275"/>
              <a:gd name="T4" fmla="*/ 834628 w 1112837"/>
              <a:gd name="T5" fmla="*/ 0 h 9312275"/>
              <a:gd name="T6" fmla="*/ 1112837 w 1112837"/>
              <a:gd name="T7" fmla="*/ 9312275 h 9312275"/>
              <a:gd name="T8" fmla="*/ 0 w 1112837"/>
              <a:gd name="T9" fmla="*/ 9312275 h 93122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12837" h="9312275">
                <a:moveTo>
                  <a:pt x="0" y="9312275"/>
                </a:moveTo>
                <a:lnTo>
                  <a:pt x="278209" y="0"/>
                </a:lnTo>
                <a:lnTo>
                  <a:pt x="834628" y="0"/>
                </a:lnTo>
                <a:lnTo>
                  <a:pt x="1112837" y="9312275"/>
                </a:lnTo>
                <a:lnTo>
                  <a:pt x="0" y="9312275"/>
                </a:lnTo>
                <a:close/>
              </a:path>
            </a:pathLst>
          </a:custGeom>
          <a:solidFill>
            <a:schemeClr val="bg1"/>
          </a:solidFill>
          <a:ln w="9525" cap="flat" cmpd="sng">
            <a:solidFill>
              <a:srgbClr val="4A7EBB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endParaRPr lang="en-US"/>
          </a:p>
        </p:txBody>
      </p:sp>
      <p:sp>
        <p:nvSpPr>
          <p:cNvPr id="2" name="Diamond 1"/>
          <p:cNvSpPr>
            <a:spLocks noChangeArrowheads="1"/>
          </p:cNvSpPr>
          <p:nvPr/>
        </p:nvSpPr>
        <p:spPr bwMode="auto">
          <a:xfrm rot="1540411">
            <a:off x="11998325" y="1143000"/>
            <a:ext cx="1039813" cy="3048000"/>
          </a:xfrm>
          <a:prstGeom prst="diamond">
            <a:avLst/>
          </a:prstGeom>
          <a:solidFill>
            <a:schemeClr val="tx1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  <p:sp>
        <p:nvSpPr>
          <p:cNvPr id="3" name="Oval 2"/>
          <p:cNvSpPr>
            <a:spLocks noChangeArrowheads="1"/>
          </p:cNvSpPr>
          <p:nvPr/>
        </p:nvSpPr>
        <p:spPr bwMode="auto">
          <a:xfrm>
            <a:off x="7983538" y="9305925"/>
            <a:ext cx="1828800" cy="1828800"/>
          </a:xfrm>
          <a:prstGeom prst="ellipse">
            <a:avLst/>
          </a:prstGeom>
          <a:gradFill rotWithShape="1"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sym typeface="Gill Sans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extBox 3"/>
          <p:cNvSpPr txBox="1">
            <a:spLocks noChangeArrowheads="1"/>
          </p:cNvSpPr>
          <p:nvPr/>
        </p:nvSpPr>
        <p:spPr bwMode="auto">
          <a:xfrm>
            <a:off x="12598400" y="12438063"/>
            <a:ext cx="1841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67586" name="Picture 4" descr="mountainscap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58225" y="3640138"/>
            <a:ext cx="22064663" cy="1072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Shape 111"/>
          <p:cNvSpPr>
            <a:spLocks noChangeArrowheads="1"/>
          </p:cNvSpPr>
          <p:nvPr/>
        </p:nvSpPr>
        <p:spPr bwMode="auto">
          <a:xfrm>
            <a:off x="9780588" y="1277938"/>
            <a:ext cx="7161212" cy="650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algn="r" eaLnBrk="1">
              <a:lnSpc>
                <a:spcPct val="90000"/>
              </a:lnSpc>
            </a:pPr>
            <a:r>
              <a:rPr lang="en-US" altLang="en-US" sz="11500" b="1">
                <a:solidFill>
                  <a:srgbClr val="006600"/>
                </a:solidFill>
                <a:latin typeface="Helvetica" pitchFamily="2" charset="0"/>
                <a:sym typeface="Helvetica" pitchFamily="2" charset="0"/>
              </a:rPr>
              <a:t>Economic</a:t>
            </a:r>
          </a:p>
          <a:p>
            <a:pPr algn="r" eaLnBrk="1">
              <a:lnSpc>
                <a:spcPct val="90000"/>
              </a:lnSpc>
            </a:pPr>
            <a:r>
              <a:rPr lang="en-US" altLang="en-US" sz="11500" b="1">
                <a:solidFill>
                  <a:srgbClr val="006600"/>
                </a:solidFill>
                <a:latin typeface="Helvetica" pitchFamily="2" charset="0"/>
                <a:sym typeface="Helvetica" pitchFamily="2" charset="0"/>
              </a:rPr>
              <a:t>Climate</a:t>
            </a:r>
          </a:p>
          <a:p>
            <a:pPr algn="r" eaLnBrk="1">
              <a:lnSpc>
                <a:spcPct val="90000"/>
              </a:lnSpc>
            </a:pPr>
            <a:r>
              <a:rPr lang="en-US" altLang="en-US" sz="11500" b="1">
                <a:solidFill>
                  <a:srgbClr val="006600"/>
                </a:solidFill>
                <a:latin typeface="Helvetica" pitchFamily="2" charset="0"/>
                <a:sym typeface="Helvetica" pitchFamily="2" charset="0"/>
              </a:rPr>
              <a:t>Study</a:t>
            </a:r>
          </a:p>
          <a:p>
            <a:pPr algn="r" eaLnBrk="1">
              <a:lnSpc>
                <a:spcPct val="90000"/>
              </a:lnSpc>
            </a:pPr>
            <a:r>
              <a:rPr lang="en-US" altLang="en-US" sz="11500" b="1">
                <a:solidFill>
                  <a:srgbClr val="006600"/>
                </a:solidFill>
                <a:latin typeface="Helvetica" pitchFamily="2" charset="0"/>
                <a:sym typeface="Helvetica" pitchFamily="2" charset="0"/>
              </a:rPr>
              <a:t>2017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979275" y="8313738"/>
            <a:ext cx="6011863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Researchers</a:t>
            </a: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:  </a:t>
            </a:r>
            <a:b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</a:b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	John McGrath, Ph.D. 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	Skip Glenn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4000" kern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Adobe Gothic Std B" pitchFamily="34" charset="-128"/>
              <a:cs typeface="Arial" panose="020B0604020202020204" pitchFamily="34" charset="0"/>
              <a:sym typeface="Gill Sans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Research Assistant:  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  <a:sym typeface="Gill Sans"/>
              </a:rPr>
              <a:t>	Edwin Kesslak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0788" y="609600"/>
            <a:ext cx="8559800" cy="135431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>
            <a:spAutoFit/>
          </a:bodyPr>
          <a:lstStyle/>
          <a:p>
            <a:pPr algn="ctr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1400" b="1" kern="0" dirty="0">
                <a:latin typeface="Helvetica"/>
                <a:ea typeface="Gill Sans"/>
                <a:cs typeface="Helvetica"/>
                <a:sym typeface="Gill Sans"/>
              </a:rPr>
              <a:t>?</a:t>
            </a:r>
          </a:p>
          <a:p>
            <a:pPr marL="0" lvl="1" indent="34290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4400" i="1" kern="0" dirty="0">
              <a:latin typeface="Gill Sans"/>
              <a:ea typeface="Gill Sans"/>
              <a:cs typeface="Gill Sans"/>
              <a:sym typeface="Gill Sans"/>
            </a:endParaRPr>
          </a:p>
          <a:p>
            <a:pPr algn="ctr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kern="0" dirty="0">
                <a:latin typeface="Helvetica"/>
                <a:ea typeface="Gill Sans"/>
                <a:cs typeface="Helvetica"/>
                <a:sym typeface="Gill Sans"/>
              </a:rPr>
              <a:t>Questions</a:t>
            </a:r>
          </a:p>
          <a:p>
            <a:pPr algn="ctr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kern="0" dirty="0">
                <a:latin typeface="Helvetica"/>
                <a:ea typeface="Gill Sans"/>
                <a:cs typeface="Helvetica"/>
                <a:sym typeface="Gill Sans"/>
              </a:rPr>
              <a:t>Suggestions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Gill Sans"/>
              <a:ea typeface="Gill Sans"/>
              <a:cs typeface="Gill Sans"/>
              <a:sym typeface="Gill Sans"/>
            </a:endParaRP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0" name="Text Box 5"/>
          <p:cNvSpPr txBox="1">
            <a:spLocks noChangeArrowheads="1"/>
          </p:cNvSpPr>
          <p:nvPr/>
        </p:nvSpPr>
        <p:spPr bwMode="auto">
          <a:xfrm>
            <a:off x="1219200" y="1524000"/>
            <a:ext cx="15849600" cy="923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82880" tIns="91440" rIns="182880" bIns="91440"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4800" kern="0" dirty="0">
                <a:latin typeface="+mj-lt"/>
                <a:ea typeface="Gill Sans"/>
                <a:cs typeface="Gill Sans"/>
                <a:sym typeface="Gill Sans"/>
              </a:rPr>
              <a:t>Appendix 1: Respondents by Number of Employees</a:t>
            </a:r>
          </a:p>
        </p:txBody>
      </p:sp>
      <p:pic>
        <p:nvPicPr>
          <p:cNvPr id="70658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725" y="5016500"/>
            <a:ext cx="820896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0" name="Text Box 5"/>
          <p:cNvSpPr txBox="1">
            <a:spLocks noChangeArrowheads="1"/>
          </p:cNvSpPr>
          <p:nvPr/>
        </p:nvSpPr>
        <p:spPr bwMode="auto">
          <a:xfrm>
            <a:off x="1219200" y="1524000"/>
            <a:ext cx="15849600" cy="923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82880" tIns="91440" rIns="182880" bIns="91440"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4800" kern="0" dirty="0">
                <a:latin typeface="+mj-lt"/>
                <a:ea typeface="Gill Sans"/>
                <a:cs typeface="Gill Sans"/>
                <a:sym typeface="Gill Sans"/>
              </a:rPr>
              <a:t>Appendix 2: Respondents by Type of Business</a:t>
            </a:r>
          </a:p>
        </p:txBody>
      </p:sp>
      <p:pic>
        <p:nvPicPr>
          <p:cNvPr id="7270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075" y="4938713"/>
            <a:ext cx="8066088" cy="393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0" name="Text Box 5"/>
          <p:cNvSpPr txBox="1">
            <a:spLocks noChangeArrowheads="1"/>
          </p:cNvSpPr>
          <p:nvPr/>
        </p:nvSpPr>
        <p:spPr bwMode="auto">
          <a:xfrm>
            <a:off x="1219200" y="1524000"/>
            <a:ext cx="15849600" cy="923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82880" tIns="91440" rIns="182880" bIns="91440"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4800" kern="0" dirty="0">
                <a:latin typeface="+mj-lt"/>
                <a:ea typeface="Gill Sans"/>
                <a:cs typeface="Gill Sans"/>
                <a:sym typeface="Gill Sans"/>
              </a:rPr>
              <a:t>Appendix 3: Respondents by Revenue</a:t>
            </a:r>
          </a:p>
        </p:txBody>
      </p:sp>
      <p:pic>
        <p:nvPicPr>
          <p:cNvPr id="7475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5" y="3482975"/>
            <a:ext cx="9051925" cy="694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2pPr>
            <a:lvl3pPr marL="11430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pitchFamily="2" charset="0"/>
                <a:ea typeface="MS PGothic" pitchFamily="34" charset="-128"/>
                <a:sym typeface="Gill Sans" pitchFamily="2" charset="0"/>
              </a:defRPr>
            </a:lvl9pPr>
          </a:lstStyle>
          <a:p>
            <a:pPr eaLnBrk="1">
              <a:lnSpc>
                <a:spcPct val="80000"/>
              </a:lnSpc>
            </a:pPr>
            <a:fld id="{6AE3D13C-FCD8-4B93-980F-00C1087F731F}" type="slidenum">
              <a:rPr lang="en-US" altLang="en-US" sz="1100">
                <a:solidFill>
                  <a:srgbClr val="898989"/>
                </a:solidFill>
              </a:rPr>
              <a:pPr eaLnBrk="1">
                <a:lnSpc>
                  <a:spcPct val="80000"/>
                </a:lnSpc>
              </a:pPr>
              <a:t>36</a:t>
            </a:fld>
            <a:endParaRPr lang="en-US" altLang="en-US" sz="1100">
              <a:solidFill>
                <a:srgbClr val="898989"/>
              </a:solidFill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19200" y="1524000"/>
            <a:ext cx="15849600" cy="923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82880" tIns="91440" rIns="182880" bIns="91440"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4800" kern="0" dirty="0">
                <a:latin typeface="+mj-lt"/>
                <a:ea typeface="Gill Sans"/>
                <a:cs typeface="Gill Sans"/>
                <a:sym typeface="Gill Sans"/>
              </a:rPr>
              <a:t>Appendix 4: Historical Response Rate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5925977"/>
              </p:ext>
            </p:extLst>
          </p:nvPr>
        </p:nvGraphicFramePr>
        <p:xfrm>
          <a:off x="3810000" y="3657602"/>
          <a:ext cx="12192000" cy="838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_Template8">
  <a:themeElements>
    <a:clrScheme name="New_Template8">
      <a:dk1>
        <a:srgbClr val="000000"/>
      </a:dk1>
      <a:lt1>
        <a:srgbClr val="FFFFFF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8">
      <a:majorFont>
        <a:latin typeface="Futura"/>
        <a:ea typeface="Futura"/>
        <a:cs typeface="Futura"/>
      </a:majorFont>
      <a:minorFont>
        <a:latin typeface="Futura"/>
        <a:ea typeface="Futura"/>
        <a:cs typeface="Futura"/>
      </a:minorFont>
    </a:fontScheme>
    <a:fmtScheme name="New_Templat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5">
              <a:alpha val="75000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7789</TotalTime>
  <Words>822</Words>
  <Application>Microsoft Office PowerPoint</Application>
  <PresentationFormat>Custom</PresentationFormat>
  <Paragraphs>300</Paragraphs>
  <Slides>36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50" baseType="lpstr">
      <vt:lpstr>MS PGothic</vt:lpstr>
      <vt:lpstr>MS PGothic</vt:lpstr>
      <vt:lpstr>Adobe Gothic Std B</vt:lpstr>
      <vt:lpstr>Arial</vt:lpstr>
      <vt:lpstr>Arial Black</vt:lpstr>
      <vt:lpstr>Arial Narrow</vt:lpstr>
      <vt:lpstr>Calibri</vt:lpstr>
      <vt:lpstr>Gill Sans</vt:lpstr>
      <vt:lpstr>Helvetica</vt:lpstr>
      <vt:lpstr>Lucida Grande</vt:lpstr>
      <vt:lpstr>Times New Roman</vt:lpstr>
      <vt:lpstr>Office Theme</vt:lpstr>
      <vt:lpstr>Chart</vt:lpstr>
      <vt:lpstr>Microsoft Excel 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OPTIMISM SCALE</vt:lpstr>
      <vt:lpstr>OPTIMISM SCALE</vt:lpstr>
      <vt:lpstr>PowerPoint Presentation</vt:lpstr>
      <vt:lpstr>Importance of a Vital Downtown</vt:lpstr>
      <vt:lpstr>Importance Rivers and Trails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mcgrath</dc:creator>
  <cp:lastModifiedBy>John McGrath</cp:lastModifiedBy>
  <cp:revision>292</cp:revision>
  <cp:lastPrinted>2016-11-09T20:46:56Z</cp:lastPrinted>
  <dcterms:modified xsi:type="dcterms:W3CDTF">2017-11-03T17:55:39Z</dcterms:modified>
</cp:coreProperties>
</file>