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m" ContentType="application/vnd.ms-excel.sheet.macroEnabled.12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8"/>
  </p:notesMasterIdLst>
  <p:handoutMasterIdLst>
    <p:handoutMasterId r:id="rId49"/>
  </p:handoutMasterIdLst>
  <p:sldIdLst>
    <p:sldId id="389" r:id="rId2"/>
    <p:sldId id="392" r:id="rId3"/>
    <p:sldId id="319" r:id="rId4"/>
    <p:sldId id="318" r:id="rId5"/>
    <p:sldId id="310" r:id="rId6"/>
    <p:sldId id="325" r:id="rId7"/>
    <p:sldId id="306" r:id="rId8"/>
    <p:sldId id="315" r:id="rId9"/>
    <p:sldId id="322" r:id="rId10"/>
    <p:sldId id="324" r:id="rId11"/>
    <p:sldId id="378" r:id="rId12"/>
    <p:sldId id="379" r:id="rId13"/>
    <p:sldId id="380" r:id="rId14"/>
    <p:sldId id="360" r:id="rId15"/>
    <p:sldId id="332" r:id="rId16"/>
    <p:sldId id="355" r:id="rId17"/>
    <p:sldId id="329" r:id="rId18"/>
    <p:sldId id="330" r:id="rId19"/>
    <p:sldId id="331" r:id="rId20"/>
    <p:sldId id="376" r:id="rId21"/>
    <p:sldId id="372" r:id="rId22"/>
    <p:sldId id="377" r:id="rId23"/>
    <p:sldId id="393" r:id="rId24"/>
    <p:sldId id="394" r:id="rId25"/>
    <p:sldId id="407" r:id="rId26"/>
    <p:sldId id="408" r:id="rId27"/>
    <p:sldId id="353" r:id="rId28"/>
    <p:sldId id="361" r:id="rId29"/>
    <p:sldId id="388" r:id="rId30"/>
    <p:sldId id="368" r:id="rId31"/>
    <p:sldId id="401" r:id="rId32"/>
    <p:sldId id="400" r:id="rId33"/>
    <p:sldId id="397" r:id="rId34"/>
    <p:sldId id="398" r:id="rId35"/>
    <p:sldId id="399" r:id="rId36"/>
    <p:sldId id="403" r:id="rId37"/>
    <p:sldId id="405" r:id="rId38"/>
    <p:sldId id="396" r:id="rId39"/>
    <p:sldId id="409" r:id="rId40"/>
    <p:sldId id="410" r:id="rId41"/>
    <p:sldId id="404" r:id="rId42"/>
    <p:sldId id="381" r:id="rId43"/>
    <p:sldId id="382" r:id="rId44"/>
    <p:sldId id="383" r:id="rId45"/>
    <p:sldId id="349" r:id="rId46"/>
    <p:sldId id="373" r:id="rId47"/>
  </p:sldIdLst>
  <p:sldSz cx="18288000" cy="13716000"/>
  <p:notesSz cx="6881813" cy="9296400"/>
  <p:defaultTextStyle>
    <a:defPPr>
      <a:defRPr lang="en-US"/>
    </a:defPPr>
    <a:lvl1pPr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1pPr>
    <a:lvl2pPr marL="457200" indent="-1143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2pPr>
    <a:lvl3pPr marL="914400" indent="-2286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3pPr>
    <a:lvl4pPr marL="1371600" indent="-3429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4pPr>
    <a:lvl5pPr marL="1828800" indent="-4572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5pPr>
    <a:lvl6pPr marL="22860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6pPr>
    <a:lvl7pPr marL="27432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7pPr>
    <a:lvl8pPr marL="32004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8pPr>
    <a:lvl9pPr marL="36576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80"/>
    <a:srgbClr val="006600"/>
    <a:srgbClr val="F69200"/>
    <a:srgbClr val="FFBF11"/>
    <a:srgbClr val="FF9900"/>
    <a:srgbClr val="25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7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809E35">
              <a:alpha val="1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381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619E5C">
              <a:alpha val="1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2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0" autoAdjust="0"/>
    <p:restoredTop sz="94660"/>
  </p:normalViewPr>
  <p:slideViewPr>
    <p:cSldViewPr snapToGrid="0" snapToObjects="1">
      <p:cViewPr varScale="1">
        <p:scale>
          <a:sx n="21" d="100"/>
          <a:sy n="21" d="100"/>
        </p:scale>
        <p:origin x="1356" y="54"/>
      </p:cViewPr>
      <p:guideLst>
        <p:guide orient="horz" pos="432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5.xlsm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677200000000006E-2"/>
          <c:y val="7.0818099999999995E-2"/>
          <c:w val="0.56719816794444899"/>
          <c:h val="0.834985801460684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FFBF1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E8-45B0-9708-9C36F40D40B6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EE8-45B0-9708-9C36F40D40B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EE8-45B0-9708-9C36F40D40B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EE8-45B0-9708-9C36F40D40B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40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4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38%</a:t>
                    </a:r>
                    <a:endParaRPr lang="en-US" sz="40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0">
                  <a:noFill/>
                </a:ln>
              </c:sp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EE8-45B0-9708-9C36F40D40B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5593493428980401E-3"/>
                  <c:y val="-0.32395560479563201"/>
                </c:manualLayout>
              </c:layout>
              <c:tx>
                <c:rich>
                  <a:bodyPr/>
                  <a:lstStyle/>
                  <a:p>
                    <a:pPr>
                      <a:defRPr sz="40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37%</a:t>
                    </a:r>
                    <a:endParaRPr lang="en-US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c:rich>
              </c:tx>
              <c:spPr>
                <a:noFill/>
                <a:ln w="2540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EE8-45B0-9708-9C36F40D40B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40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FCDC3C2E-E34B-4019-A57D-05313978AE82}" type="VALUE">
                      <a:rPr lang="en-US" b="1" smtClean="0"/>
                      <a:pPr>
                        <a:defRPr sz="40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r>
                      <a:rPr lang="en-US" b="1" dirty="0" smtClean="0"/>
                      <a:t>%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EE8-45B0-9708-9C36F40D40B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40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38</c:v>
                </c:pt>
                <c:pt idx="1">
                  <c:v>38</c:v>
                </c:pt>
                <c:pt idx="2">
                  <c:v>38</c:v>
                </c:pt>
                <c:pt idx="3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EE8-45B0-9708-9C36F40D4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83076080"/>
        <c:axId val="383080000"/>
      </c:barChart>
      <c:catAx>
        <c:axId val="383076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3600"/>
            </a:pPr>
            <a:endParaRPr lang="en-US"/>
          </a:p>
        </c:txPr>
        <c:crossAx val="383080000"/>
        <c:crosses val="autoZero"/>
        <c:auto val="1"/>
        <c:lblAlgn val="ctr"/>
        <c:lblOffset val="100"/>
        <c:noMultiLvlLbl val="1"/>
      </c:catAx>
      <c:valAx>
        <c:axId val="383080000"/>
        <c:scaling>
          <c:orientation val="minMax"/>
        </c:scaling>
        <c:delete val="0"/>
        <c:axPos val="l"/>
        <c:majorGridlines/>
        <c:numFmt formatCode="General" sourceLinked="0"/>
        <c:majorTickMark val="none"/>
        <c:minorTickMark val="none"/>
        <c:tickLblPos val="nextTo"/>
        <c:txPr>
          <a:bodyPr rot="0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en-US"/>
          </a:p>
        </c:txPr>
        <c:crossAx val="383076080"/>
        <c:crosses val="autoZero"/>
        <c:crossBetween val="between"/>
        <c:majorUnit val="10"/>
        <c:minorUnit val="5"/>
      </c:valAx>
      <c:spPr>
        <a:noFill/>
        <a:ln w="25400">
          <a:solidFill>
            <a:schemeClr val="bg1"/>
          </a:solidFill>
        </a:ln>
      </c:spPr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677200000000006E-2"/>
          <c:y val="0.15078330505572601"/>
          <c:w val="0.66949031754551003"/>
          <c:h val="0.7402578355933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rotWithShape="0">
              <a:gsLst>
                <a:gs pos="0">
                  <a:srgbClr val="7B57A8"/>
                </a:gs>
                <a:gs pos="20000">
                  <a:srgbClr val="7B58A6"/>
                </a:gs>
                <a:gs pos="100000">
                  <a:srgbClr val="5D417E"/>
                </a:gs>
              </a:gsLst>
              <a:lin ang="5400000"/>
            </a:gradFill>
            <a:ln w="25401">
              <a:solidFill>
                <a:schemeClr val="accent1">
                  <a:shade val="95000"/>
                  <a:satMod val="105000"/>
                </a:schemeClr>
              </a:solidFill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 w="25401">
                <a:solidFill>
                  <a:schemeClr val="accent1">
                    <a:shade val="95000"/>
                    <a:satMod val="105000"/>
                  </a:schemeClr>
                </a:solidFill>
              </a:ln>
              <a:effectLst>
                <a:outerShdw dist="35921" dir="2700000" algn="br">
                  <a:srgbClr val="000000"/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5C4-405B-BEF0-4ABB55008468}"/>
              </c:ext>
            </c:extLst>
          </c:dPt>
          <c:dPt>
            <c:idx val="1"/>
            <c:invertIfNegative val="0"/>
            <c:bubble3D val="0"/>
            <c:spPr>
              <a:solidFill>
                <a:srgbClr val="D9D9D9"/>
              </a:solidFill>
              <a:ln w="25401">
                <a:solidFill>
                  <a:schemeClr val="accent1">
                    <a:shade val="95000"/>
                    <a:satMod val="105000"/>
                  </a:schemeClr>
                </a:solidFill>
              </a:ln>
              <a:effectLst>
                <a:outerShdw dist="35921" dir="2700000" algn="br">
                  <a:srgbClr val="000000"/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C4-405B-BEF0-4ABB55008468}"/>
              </c:ext>
            </c:extLst>
          </c:dPt>
          <c:dPt>
            <c:idx val="2"/>
            <c:invertIfNegative val="0"/>
            <c:bubble3D val="0"/>
            <c:spPr>
              <a:solidFill>
                <a:srgbClr val="D9D9D9"/>
              </a:solidFill>
              <a:ln w="25401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5C4-405B-BEF0-4ABB55008468}"/>
              </c:ext>
            </c:extLst>
          </c:dPt>
          <c:dPt>
            <c:idx val="3"/>
            <c:invertIfNegative val="0"/>
            <c:bubble3D val="0"/>
            <c:spPr>
              <a:solidFill>
                <a:srgbClr val="006600"/>
              </a:solidFill>
              <a:ln w="25401">
                <a:solidFill>
                  <a:schemeClr val="accent1">
                    <a:shade val="95000"/>
                    <a:satMod val="105000"/>
                  </a:schemeClr>
                </a:solidFill>
              </a:ln>
              <a:effectLst>
                <a:outerShdw dist="35921" dir="2700000" algn="br">
                  <a:srgbClr val="000000"/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C4-405B-BEF0-4ABB5500846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23%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5C4-405B-BEF0-4ABB5500846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26%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C4-405B-BEF0-4ABB5500846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4000" b="1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4000" b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28%</a:t>
                    </a:r>
                    <a:endParaRPr lang="en-US" sz="4000" b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1">
                  <a:noFill/>
                </a:ln>
              </c:sp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5C4-405B-BEF0-4ABB5500846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4474093840338701E-3"/>
                  <c:y val="-0.29356946499804998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30%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C4-405B-BEF0-4ABB550084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1">
                <a:noFill/>
              </a:ln>
            </c:spPr>
            <c:txPr>
              <a:bodyPr/>
              <a:lstStyle/>
              <a:p>
                <a:pPr>
                  <a:defRPr sz="4000">
                    <a:solidFill>
                      <a:schemeClr val="bg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23</c:v>
                </c:pt>
                <c:pt idx="1">
                  <c:v>26</c:v>
                </c:pt>
                <c:pt idx="2">
                  <c:v>28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5C4-405B-BEF0-4ABB55008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83080392"/>
        <c:axId val="383081960"/>
      </c:barChart>
      <c:catAx>
        <c:axId val="3830803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3175">
            <a:solidFill>
              <a:srgbClr val="808080"/>
            </a:solidFill>
            <a:prstDash val="solid"/>
          </a:ln>
        </c:spPr>
        <c:txPr>
          <a:bodyPr rot="0"/>
          <a:lstStyle/>
          <a:p>
            <a:pPr>
              <a:defRPr sz="3600"/>
            </a:pPr>
            <a:endParaRPr lang="en-US"/>
          </a:p>
        </c:txPr>
        <c:crossAx val="383081960"/>
        <c:crosses val="autoZero"/>
        <c:auto val="1"/>
        <c:lblAlgn val="ctr"/>
        <c:lblOffset val="100"/>
        <c:noMultiLvlLbl val="1"/>
      </c:catAx>
      <c:valAx>
        <c:axId val="38308196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/>
          <a:lstStyle/>
          <a:p>
            <a:pPr>
              <a:defRPr sz="3200">
                <a:solidFill>
                  <a:srgbClr val="FFFFFF"/>
                </a:solidFill>
              </a:defRPr>
            </a:pPr>
            <a:endParaRPr lang="en-US"/>
          </a:p>
        </c:txPr>
        <c:crossAx val="383080392"/>
        <c:crosses val="autoZero"/>
        <c:crossBetween val="between"/>
        <c:minorUnit val="20"/>
      </c:valAx>
      <c:spPr>
        <a:noFill/>
        <a:ln w="25401">
          <a:solidFill>
            <a:srgbClr val="FFFFFF"/>
          </a:solidFill>
          <a:prstDash val="solid"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92899728427898E-2"/>
          <c:y val="0.198771837617499"/>
          <c:w val="0.56186258905762199"/>
          <c:h val="0.682426194726273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3CDDD"/>
              </a:solidFill>
            </c:spPr>
          </c:dPt>
          <c:dPt>
            <c:idx val="2"/>
            <c:invertIfNegative val="0"/>
            <c:bubble3D val="0"/>
            <c:spPr>
              <a:solidFill>
                <a:srgbClr val="93CDD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0C-478B-95B4-D54802490E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0C-478B-95B4-D54802490E5A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50C-478B-95B4-D54802490E5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39%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50C-478B-95B4-D54802490E5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28%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50C-478B-95B4-D54802490E5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4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40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48%</a:t>
                    </a:r>
                    <a:endParaRPr lang="en-US" sz="4000" b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1">
                  <a:noFill/>
                </a:ln>
              </c:sp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50C-478B-95B4-D54802490E5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8948187680676003E-4"/>
                  <c:y val="-0.24578419238659499"/>
                </c:manualLayout>
              </c:layout>
              <c:tx>
                <c:rich>
                  <a:bodyPr/>
                  <a:lstStyle/>
                  <a:p>
                    <a:pPr>
                      <a:defRPr sz="4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52%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25401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50C-478B-95B4-D54802490E5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40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52%</a:t>
                    </a:r>
                    <a:endParaRPr lang="en-US" dirty="0"/>
                  </a:p>
                </c:rich>
              </c:tx>
              <c:spPr>
                <a:noFill/>
                <a:ln w="25401">
                  <a:noFill/>
                </a:ln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50C-478B-95B4-D54802490E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1">
                <a:noFill/>
              </a:ln>
            </c:spPr>
            <c:txPr>
              <a:bodyPr/>
              <a:lstStyle/>
              <a:p>
                <a:pPr>
                  <a:defRPr sz="40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39</c:v>
                </c:pt>
                <c:pt idx="1">
                  <c:v>28</c:v>
                </c:pt>
                <c:pt idx="2">
                  <c:v>48</c:v>
                </c:pt>
                <c:pt idx="3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50C-478B-95B4-D54802490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83076864"/>
        <c:axId val="383078040"/>
      </c:barChart>
      <c:catAx>
        <c:axId val="383076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3600"/>
            </a:pPr>
            <a:endParaRPr lang="en-US"/>
          </a:p>
        </c:txPr>
        <c:crossAx val="383078040"/>
        <c:crosses val="autoZero"/>
        <c:auto val="1"/>
        <c:lblAlgn val="ctr"/>
        <c:lblOffset val="100"/>
        <c:noMultiLvlLbl val="1"/>
      </c:catAx>
      <c:valAx>
        <c:axId val="383078040"/>
        <c:scaling>
          <c:orientation val="minMax"/>
          <c:max val="80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 rot="0"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  <c:crossAx val="383076864"/>
        <c:crosses val="autoZero"/>
        <c:crossBetween val="between"/>
        <c:majorUnit val="20"/>
        <c:minorUnit val="10"/>
      </c:valAx>
      <c:spPr>
        <a:noFill/>
        <a:ln w="25401">
          <a:solidFill>
            <a:schemeClr val="bg1"/>
          </a:solidFill>
        </a:ln>
      </c:spPr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4400" b="1" dirty="0">
                <a:solidFill>
                  <a:schemeClr val="tx1"/>
                </a:solidFill>
              </a:rPr>
              <a:t>Unemployment Rate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2400" i="1" dirty="0">
                <a:solidFill>
                  <a:schemeClr val="tx1"/>
                </a:solidFill>
              </a:rPr>
              <a:t>Not Seasonally Adjusted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977606271429E-2"/>
          <c:y val="8.9433836533791E-2"/>
          <c:w val="0.93404082537891897"/>
          <c:h val="0.639626175409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'Unemployment rate '!$C$7</c:f>
              <c:strCache>
                <c:ptCount val="1"/>
                <c:pt idx="0">
                  <c:v>September 2017</c:v>
                </c:pt>
              </c:strCache>
            </c:strRef>
          </c:tx>
          <c:spPr>
            <a:solidFill>
              <a:schemeClr val="tx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'Unemployment rate '!$B$8:$B$10</c:f>
              <c:strCache>
                <c:ptCount val="3"/>
                <c:pt idx="0">
                  <c:v>U.S.</c:v>
                </c:pt>
                <c:pt idx="1">
                  <c:v>Pennsylvania</c:v>
                </c:pt>
                <c:pt idx="2">
                  <c:v>Cambria County</c:v>
                </c:pt>
              </c:strCache>
            </c:strRef>
          </c:cat>
          <c:val>
            <c:numRef>
              <c:f>'Unemployment rate '!$C$8:$C$10</c:f>
              <c:numCache>
                <c:formatCode>General</c:formatCode>
                <c:ptCount val="3"/>
                <c:pt idx="0">
                  <c:v>4.1000000000000002E-2</c:v>
                </c:pt>
                <c:pt idx="1">
                  <c:v>4.3999999999999997E-2</c:v>
                </c:pt>
                <c:pt idx="2">
                  <c:v>5.1999999999999998E-2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CF-4BFA-B328-3245A0D32CAD}"/>
            </c:ext>
          </c:extLst>
        </c:ser>
        <c:ser>
          <c:idx val="1"/>
          <c:order val="1"/>
          <c:tx>
            <c:strRef>
              <c:f>'Unemployment rate '!$D$7</c:f>
              <c:strCache>
                <c:ptCount val="1"/>
                <c:pt idx="0">
                  <c:v>September 2018</c:v>
                </c:pt>
              </c:strCache>
            </c:strRef>
          </c:tx>
          <c:spPr>
            <a:solidFill>
              <a:srgbClr val="006600">
                <a:alpha val="98000"/>
              </a:srgb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'Unemployment rate '!$B$8:$B$10</c:f>
              <c:strCache>
                <c:ptCount val="3"/>
                <c:pt idx="0">
                  <c:v>U.S.</c:v>
                </c:pt>
                <c:pt idx="1">
                  <c:v>Pennsylvania</c:v>
                </c:pt>
                <c:pt idx="2">
                  <c:v>Cambria County</c:v>
                </c:pt>
              </c:strCache>
            </c:strRef>
          </c:cat>
          <c:val>
            <c:numRef>
              <c:f>'Unemployment rate '!$D$8:$D$10</c:f>
              <c:numCache>
                <c:formatCode>General</c:formatCode>
                <c:ptCount val="3"/>
                <c:pt idx="0">
                  <c:v>3.5999999999999997E-2</c:v>
                </c:pt>
                <c:pt idx="1">
                  <c:v>3.9E-2</c:v>
                </c:pt>
                <c:pt idx="2">
                  <c:v>4.3999999999999997E-2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1CF-4BFA-B328-3245A0D32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383083136"/>
        <c:axId val="383077256"/>
      </c:barChart>
      <c:catAx>
        <c:axId val="38308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77256"/>
        <c:crosses val="autoZero"/>
        <c:auto val="1"/>
        <c:lblAlgn val="ctr"/>
        <c:lblOffset val="100"/>
        <c:noMultiLvlLbl val="0"/>
      </c:catAx>
      <c:valAx>
        <c:axId val="3830772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4000" b="1" i="0" u="none" strike="noStrike" baseline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Employment Growth Comparison  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800" b="0" i="1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September </a:t>
            </a:r>
            <a:r>
              <a:rPr lang="en-US" sz="2800" b="0" i="1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2017  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vs. September </a:t>
            </a:r>
            <a:r>
              <a:rPr lang="en-US" sz="2800" b="0" i="1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2018 </a:t>
            </a:r>
            <a:endParaRPr lang="en-US" sz="2800" b="0" i="1" u="none" strike="noStrike" baseline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c:rich>
      </c:tx>
      <c:layout>
        <c:manualLayout>
          <c:xMode val="edge"/>
          <c:yMode val="edge"/>
          <c:x val="0.22193226138788699"/>
          <c:y val="9.242723106636339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7439241652748"/>
          <c:y val="0.28353700745672"/>
          <c:w val="0.77952667888148897"/>
          <c:h val="0.490854389253032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A9E3C"/>
            </a:solidFill>
            <a:ln w="12700">
              <a:solidFill>
                <a:srgbClr val="C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12700">
                <a:solidFill>
                  <a:srgbClr val="C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89-41F4-94C5-9B7BA2209DE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 w="127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89-41F4-94C5-9B7BA2209DE2}"/>
              </c:ext>
            </c:extLst>
          </c:dPt>
          <c:dPt>
            <c:idx val="2"/>
            <c:invertIfNegative val="0"/>
            <c:bubble3D val="0"/>
            <c:spPr>
              <a:solidFill>
                <a:srgbClr val="4A9E3C"/>
              </a:solidFill>
              <a:ln w="127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589-41F4-94C5-9B7BA2209DE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4000" b="1" baseline="0">
                        <a:solidFill>
                          <a:schemeClr val="tx1"/>
                        </a:solidFill>
                      </a:defRPr>
                    </a:pP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-0.02%</a:t>
                    </a:r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0.00%" sourceLinked="0"/>
              <c:spPr>
                <a:noFill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589-41F4-94C5-9B7BA2209DE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317709154148289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-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0.03%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589-41F4-94C5-9B7BA2209DE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35927036573699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1.10%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589-41F4-94C5-9B7BA2209DE2}"/>
                </c:ex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noFill/>
            </c:spPr>
            <c:txPr>
              <a:bodyPr/>
              <a:lstStyle/>
              <a:p>
                <a:pPr>
                  <a:defRPr sz="4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'Employment growth '!$A$14:$A$16</c:f>
              <c:strCache>
                <c:ptCount val="3"/>
                <c:pt idx="0">
                  <c:v>Cambria County </c:v>
                </c:pt>
                <c:pt idx="1">
                  <c:v>Pennsylvania</c:v>
                </c:pt>
                <c:pt idx="2">
                  <c:v>                     U.S</c:v>
                </c:pt>
              </c:strCache>
            </c:strRef>
          </c:cat>
          <c:val>
            <c:numRef>
              <c:f>'Employment growth '!$F$14:$F$16</c:f>
              <c:numCache>
                <c:formatCode>0.000%</c:formatCode>
                <c:ptCount val="3"/>
                <c:pt idx="0">
                  <c:v>-1.7805633702505701E-4</c:v>
                </c:pt>
                <c:pt idx="1">
                  <c:v>-3.0879014836404699E-4</c:v>
                </c:pt>
                <c:pt idx="2">
                  <c:v>1.09842453428612E-2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589-41F4-94C5-9B7BA2209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383892888"/>
        <c:axId val="383889360"/>
      </c:barChart>
      <c:catAx>
        <c:axId val="383892888"/>
        <c:scaling>
          <c:orientation val="minMax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rtl="1">
              <a:defRPr sz="1200" b="1" i="0" u="none" strike="noStrike" baseline="0">
                <a:noFill/>
                <a:latin typeface="Arial"/>
                <a:ea typeface="Arial"/>
                <a:cs typeface="Arial"/>
              </a:defRPr>
            </a:pPr>
            <a:endParaRPr lang="en-US"/>
          </a:p>
        </c:txPr>
        <c:crossAx val="383889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3889360"/>
        <c:scaling>
          <c:orientation val="minMax"/>
          <c:max val="5.0000000000000001E-3"/>
          <c:min val="-5.0000000000000001E-3"/>
        </c:scaling>
        <c:delete val="0"/>
        <c:axPos val="b"/>
        <c:title>
          <c:tx>
            <c:rich>
              <a:bodyPr/>
              <a:lstStyle/>
              <a:p>
                <a:pPr>
                  <a:defRPr sz="3200" b="0" i="1" u="none" strike="noStrike" baseline="0">
                    <a:solidFill>
                      <a:srgbClr val="00ABEA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>
                    <a:solidFill>
                      <a:srgbClr val="0070C0"/>
                    </a:solidFill>
                  </a:rPr>
                  <a:t>Percent Total Employment Change</a:t>
                </a:r>
              </a:p>
            </c:rich>
          </c:tx>
          <c:layout>
            <c:manualLayout>
              <c:xMode val="edge"/>
              <c:yMode val="edge"/>
              <c:x val="0.25846557219806598"/>
              <c:y val="0.93894163628675598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800" b="0" i="0" u="none" strike="noStrike" baseline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3892888"/>
        <c:crosses val="autoZero"/>
        <c:crossBetween val="between"/>
        <c:majorUnit val="0.0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baseline="0" dirty="0">
                <a:solidFill>
                  <a:srgbClr val="FFFFFF"/>
                </a:solidFill>
              </a:rPr>
              <a:t>Johnstown Employment Growth Trend</a:t>
            </a:r>
          </a:p>
          <a:p>
            <a:pPr>
              <a:defRPr sz="4000"/>
            </a:pPr>
            <a:r>
              <a:rPr lang="en-US" sz="3200" b="0" i="1" baseline="0" dirty="0">
                <a:solidFill>
                  <a:sysClr val="windowText" lastClr="000000"/>
                </a:solidFill>
              </a:rPr>
              <a:t>Not Seasonally Adjusted</a:t>
            </a:r>
            <a:endParaRPr lang="en-US" sz="3200" b="0" i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25204557473491301"/>
          <c:y val="0.180244296386029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422977333265"/>
          <c:y val="0.19207144379388499"/>
          <c:w val="0.85090507436570395"/>
          <c:h val="0.71717592592592605"/>
        </c:manualLayout>
      </c:layout>
      <c:lineChart>
        <c:grouping val="standard"/>
        <c:varyColors val="0"/>
        <c:ser>
          <c:idx val="0"/>
          <c:order val="0"/>
          <c:tx>
            <c:strRef>
              <c:f>'Employment growth '!$K$8</c:f>
              <c:strCache>
                <c:ptCount val="1"/>
                <c:pt idx="0">
                  <c:v>Rate of change</c:v>
                </c:pt>
              </c:strCache>
            </c:strRef>
          </c:tx>
          <c:spPr>
            <a:ln w="190500" cap="rnd">
              <a:solidFill>
                <a:srgbClr val="00B0F0">
                  <a:alpha val="93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'Employment growth '!$J$9:$J$20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'Employment growth '!$K$9:$K$20</c:f>
              <c:numCache>
                <c:formatCode>0.0000</c:formatCode>
                <c:ptCount val="12"/>
                <c:pt idx="0">
                  <c:v>5.0000000000000001E-3</c:v>
                </c:pt>
                <c:pt idx="1">
                  <c:v>3.0000000000000001E-3</c:v>
                </c:pt>
                <c:pt idx="2">
                  <c:v>-3.1E-2</c:v>
                </c:pt>
                <c:pt idx="3">
                  <c:v>-3.0000000000000001E-3</c:v>
                </c:pt>
                <c:pt idx="4">
                  <c:v>0</c:v>
                </c:pt>
                <c:pt idx="5">
                  <c:v>0.01</c:v>
                </c:pt>
                <c:pt idx="6">
                  <c:v>-2.1999999999999999E-2</c:v>
                </c:pt>
                <c:pt idx="7">
                  <c:v>-8.9999999999999993E-3</c:v>
                </c:pt>
                <c:pt idx="8">
                  <c:v>-1.03986135181976E-2</c:v>
                </c:pt>
                <c:pt idx="9">
                  <c:v>-1.9300000000000001E-2</c:v>
                </c:pt>
                <c:pt idx="10" formatCode="General">
                  <c:v>-1.5900000000000001E-2</c:v>
                </c:pt>
                <c:pt idx="11" formatCode="General">
                  <c:v>-1.7999999999999999E-2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B7B-4411-B217-F04B429AA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890144"/>
        <c:axId val="383887400"/>
      </c:lineChart>
      <c:catAx>
        <c:axId val="38389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87400"/>
        <c:crosses val="autoZero"/>
        <c:auto val="1"/>
        <c:lblAlgn val="ctr"/>
        <c:lblOffset val="100"/>
        <c:noMultiLvlLbl val="0"/>
      </c:catAx>
      <c:valAx>
        <c:axId val="383887400"/>
        <c:scaling>
          <c:orientation val="minMax"/>
          <c:max val="0.05"/>
          <c:min val="-0.0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90144"/>
        <c:crosses val="autoZero"/>
        <c:crossBetween val="between"/>
        <c:majorUnit val="0.05"/>
        <c:min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91661557746804E-2"/>
          <c:y val="0.18721430806040101"/>
          <c:w val="0.91732282843919899"/>
          <c:h val="0.719495481363654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A1-43AF-AC16-7D69E94CC5EE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A1-43AF-AC16-7D69E94CC5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EA1-43AF-AC16-7D69E94CC5E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49%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EA1-43AF-AC16-7D69E94CC5E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4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44%</a:t>
                    </a:r>
                    <a:endParaRPr lang="en-US" sz="40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EA1-43AF-AC16-7D69E94CC5E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4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b="0" dirty="0" smtClean="0">
                        <a:solidFill>
                          <a:schemeClr val="tx1"/>
                        </a:solidFill>
                      </a:rPr>
                      <a:t>54%</a:t>
                    </a:r>
                    <a:endParaRPr lang="en-US" b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25400">
                  <a:noFill/>
                </a:ln>
              </c:sp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EA1-43AF-AC16-7D69E94CC5E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21388181196794E-3"/>
                  <c:y val="-0.13773067957999399"/>
                </c:manualLayout>
              </c:layout>
              <c:tx>
                <c:rich>
                  <a:bodyPr/>
                  <a:lstStyle/>
                  <a:p>
                    <a:pPr>
                      <a:defRPr sz="4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b="1" dirty="0" smtClean="0"/>
                      <a:t>46%</a:t>
                    </a:r>
                    <a:endParaRPr lang="en-US" b="1" dirty="0"/>
                  </a:p>
                </c:rich>
              </c:tx>
              <c:spPr>
                <a:noFill/>
                <a:ln w="25400"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EA1-43AF-AC16-7D69E94CC5E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4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49</c:v>
                </c:pt>
                <c:pt idx="1">
                  <c:v>44</c:v>
                </c:pt>
                <c:pt idx="2">
                  <c:v>54</c:v>
                </c:pt>
                <c:pt idx="3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EA1-43AF-AC16-7D69E94CC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9"/>
        <c:axId val="383894064"/>
        <c:axId val="383891320"/>
      </c:barChart>
      <c:catAx>
        <c:axId val="383894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3600"/>
            </a:pPr>
            <a:endParaRPr lang="en-US"/>
          </a:p>
        </c:txPr>
        <c:crossAx val="383891320"/>
        <c:crosses val="autoZero"/>
        <c:auto val="1"/>
        <c:lblAlgn val="ctr"/>
        <c:lblOffset val="100"/>
        <c:noMultiLvlLbl val="1"/>
      </c:catAx>
      <c:valAx>
        <c:axId val="383891320"/>
        <c:scaling>
          <c:orientation val="minMax"/>
          <c:max val="100"/>
        </c:scaling>
        <c:delete val="0"/>
        <c:axPos val="l"/>
        <c:numFmt formatCode="#,##0" sourceLinked="0"/>
        <c:majorTickMark val="none"/>
        <c:minorTickMark val="none"/>
        <c:tickLblPos val="nextTo"/>
        <c:txPr>
          <a:bodyPr rot="0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en-US"/>
          </a:p>
        </c:txPr>
        <c:crossAx val="383894064"/>
        <c:crosses val="autoZero"/>
        <c:crossBetween val="between"/>
        <c:majorUnit val="20"/>
        <c:minorUnit val="20"/>
      </c:valAx>
      <c:spPr>
        <a:noFill/>
        <a:ln w="25400">
          <a:noFill/>
        </a:ln>
      </c:spPr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77449712279"/>
          <c:y val="5.0469783144576799E-2"/>
          <c:w val="0.84490476851686502"/>
          <c:h val="0.92769173808093297"/>
        </c:manualLayout>
      </c:layout>
      <c:lineChart>
        <c:grouping val="standard"/>
        <c:varyColors val="0"/>
        <c:ser>
          <c:idx val="0"/>
          <c:order val="0"/>
          <c:tx>
            <c:strRef>
              <c:f>'Job projections over time'!$A$31</c:f>
              <c:strCache>
                <c:ptCount val="1"/>
                <c:pt idx="0">
                  <c:v>Actuals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diamond"/>
            <c:size val="30"/>
          </c:marker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5D7-4605-8442-74618B15A339}"/>
              </c:ext>
            </c:extLst>
          </c:dPt>
          <c:dPt>
            <c:idx val="1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5D7-4605-8442-74618B15A339}"/>
              </c:ext>
            </c:extLst>
          </c:dPt>
          <c:dPt>
            <c:idx val="1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5D7-4605-8442-74618B15A339}"/>
              </c:ext>
            </c:extLst>
          </c:dPt>
          <c:dPt>
            <c:idx val="1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5D7-4605-8442-74618B15A339}"/>
              </c:ext>
            </c:extLst>
          </c:dPt>
          <c:cat>
            <c:numRef>
              <c:f>'Job projections over time'!$B$30:$AA$30</c:f>
              <c:numCache>
                <c:formatCode>General</c:formatCode>
                <c:ptCount val="2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</c:numCache>
            </c:numRef>
          </c:cat>
          <c:val>
            <c:numRef>
              <c:f>'Job projections over time'!$B$31:$Z$31</c:f>
              <c:numCache>
                <c:formatCode>General</c:formatCode>
                <c:ptCount val="25"/>
                <c:pt idx="0">
                  <c:v>1523</c:v>
                </c:pt>
                <c:pt idx="1">
                  <c:v>-148</c:v>
                </c:pt>
                <c:pt idx="2">
                  <c:v>759</c:v>
                </c:pt>
                <c:pt idx="3">
                  <c:v>265</c:v>
                </c:pt>
                <c:pt idx="4">
                  <c:v>298</c:v>
                </c:pt>
                <c:pt idx="5">
                  <c:v>1006</c:v>
                </c:pt>
                <c:pt idx="6">
                  <c:v>654</c:v>
                </c:pt>
                <c:pt idx="7">
                  <c:v>341</c:v>
                </c:pt>
                <c:pt idx="8">
                  <c:v>645</c:v>
                </c:pt>
                <c:pt idx="9">
                  <c:v>718</c:v>
                </c:pt>
                <c:pt idx="10">
                  <c:v>2255</c:v>
                </c:pt>
                <c:pt idx="11">
                  <c:v>600</c:v>
                </c:pt>
                <c:pt idx="12">
                  <c:v>1794</c:v>
                </c:pt>
                <c:pt idx="13">
                  <c:v>1062</c:v>
                </c:pt>
                <c:pt idx="14">
                  <c:v>829</c:v>
                </c:pt>
                <c:pt idx="15">
                  <c:v>586</c:v>
                </c:pt>
                <c:pt idx="16">
                  <c:v>1498</c:v>
                </c:pt>
                <c:pt idx="17">
                  <c:v>500</c:v>
                </c:pt>
                <c:pt idx="18">
                  <c:v>236</c:v>
                </c:pt>
                <c:pt idx="19">
                  <c:v>920</c:v>
                </c:pt>
                <c:pt idx="20">
                  <c:v>427</c:v>
                </c:pt>
                <c:pt idx="21">
                  <c:v>513</c:v>
                </c:pt>
                <c:pt idx="22">
                  <c:v>523</c:v>
                </c:pt>
                <c:pt idx="23">
                  <c:v>305</c:v>
                </c:pt>
                <c:pt idx="24">
                  <c:v>564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5D7-4605-8442-74618B15A339}"/>
            </c:ext>
          </c:extLst>
        </c:ser>
        <c:ser>
          <c:idx val="1"/>
          <c:order val="1"/>
          <c:tx>
            <c:strRef>
              <c:f>'Job projections over time'!$A$32</c:f>
              <c:strCache>
                <c:ptCount val="1"/>
                <c:pt idx="0">
                  <c:v>Projections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30"/>
          </c:marke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5D7-4605-8442-74618B15A339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5D7-4605-8442-74618B15A339}"/>
              </c:ext>
            </c:extLst>
          </c:dPt>
          <c:dPt>
            <c:idx val="1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95D7-4605-8442-74618B15A339}"/>
              </c:ext>
            </c:extLst>
          </c:dPt>
          <c:dPt>
            <c:idx val="1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95D7-4605-8442-74618B15A339}"/>
              </c:ext>
            </c:extLst>
          </c:dPt>
          <c:dPt>
            <c:idx val="2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95D7-4605-8442-74618B15A339}"/>
              </c:ext>
            </c:extLst>
          </c:dPt>
          <c:dPt>
            <c:idx val="2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95D7-4605-8442-74618B15A339}"/>
              </c:ext>
            </c:extLst>
          </c:dPt>
          <c:cat>
            <c:numRef>
              <c:f>'Job projections over time'!$B$30:$AA$30</c:f>
              <c:numCache>
                <c:formatCode>General</c:formatCode>
                <c:ptCount val="2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</c:numCache>
            </c:numRef>
          </c:cat>
          <c:val>
            <c:numRef>
              <c:f>'Job projections over time'!$B$32:$AA$32</c:f>
              <c:numCache>
                <c:formatCode>General</c:formatCode>
                <c:ptCount val="26"/>
                <c:pt idx="1">
                  <c:v>541</c:v>
                </c:pt>
                <c:pt idx="2">
                  <c:v>390</c:v>
                </c:pt>
                <c:pt idx="3">
                  <c:v>305</c:v>
                </c:pt>
                <c:pt idx="4">
                  <c:v>228</c:v>
                </c:pt>
                <c:pt idx="5">
                  <c:v>-104</c:v>
                </c:pt>
                <c:pt idx="6">
                  <c:v>1186</c:v>
                </c:pt>
                <c:pt idx="7">
                  <c:v>539</c:v>
                </c:pt>
                <c:pt idx="8">
                  <c:v>421</c:v>
                </c:pt>
                <c:pt idx="9">
                  <c:v>512</c:v>
                </c:pt>
                <c:pt idx="10">
                  <c:v>664</c:v>
                </c:pt>
                <c:pt idx="11">
                  <c:v>770</c:v>
                </c:pt>
                <c:pt idx="12">
                  <c:v>1569</c:v>
                </c:pt>
                <c:pt idx="13">
                  <c:v>594</c:v>
                </c:pt>
                <c:pt idx="14">
                  <c:v>863</c:v>
                </c:pt>
                <c:pt idx="15">
                  <c:v>564</c:v>
                </c:pt>
                <c:pt idx="16">
                  <c:v>616</c:v>
                </c:pt>
                <c:pt idx="17">
                  <c:v>917</c:v>
                </c:pt>
                <c:pt idx="18" formatCode="0">
                  <c:v>474</c:v>
                </c:pt>
                <c:pt idx="19">
                  <c:v>206</c:v>
                </c:pt>
                <c:pt idx="20">
                  <c:v>271</c:v>
                </c:pt>
                <c:pt idx="21">
                  <c:v>541</c:v>
                </c:pt>
                <c:pt idx="22">
                  <c:v>689</c:v>
                </c:pt>
                <c:pt idx="23">
                  <c:v>287</c:v>
                </c:pt>
                <c:pt idx="24">
                  <c:v>297</c:v>
                </c:pt>
                <c:pt idx="25">
                  <c:v>436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5D7-4605-8442-74618B15A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3887008"/>
        <c:axId val="383888968"/>
      </c:lineChart>
      <c:catAx>
        <c:axId val="38388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2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3888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3888968"/>
        <c:scaling>
          <c:orientation val="minMax"/>
          <c:max val="2300"/>
          <c:min val="-5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00" b="0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3887008"/>
        <c:crosses val="autoZero"/>
        <c:crossBetween val="between"/>
        <c:majorUnit val="50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73155845364027405"/>
          <c:y val="8.4973659166098198E-2"/>
          <c:w val="0.23416914930461"/>
          <c:h val="0.24644404342603801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2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722100656456"/>
          <c:y val="0.115015115797135"/>
          <c:w val="0.603938730853392"/>
          <c:h val="0.874596555170902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27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0.114173924245849"/>
                  <c:y val="2.35513187255758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22D-4BB7-9874-A8B2F2ADBA6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2941212605978"/>
                  <c:y val="-7.9250924600333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2D-4BB7-9874-A8B2F2ADBA6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854739087611399"/>
                  <c:y val="5.39645922065999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22D-4BB7-9874-A8B2F2ADBA6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1771251681626201"/>
                  <c:y val="2.3262788021435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22D-4BB7-9874-A8B2F2ADBA6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40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'Jobs by position '!$B$4:$B$7</c:f>
              <c:strCache>
                <c:ptCount val="4"/>
                <c:pt idx="0">
                  <c:v>White Collar Skilled</c:v>
                </c:pt>
                <c:pt idx="1">
                  <c:v>White Collar Support</c:v>
                </c:pt>
                <c:pt idx="2">
                  <c:v>Blue Collar Skilled</c:v>
                </c:pt>
                <c:pt idx="3">
                  <c:v>Blue Collar Support</c:v>
                </c:pt>
              </c:strCache>
            </c:strRef>
          </c:cat>
          <c:val>
            <c:numRef>
              <c:f>'Jobs by position '!$C$4:$C$7</c:f>
              <c:numCache>
                <c:formatCode>0%</c:formatCode>
                <c:ptCount val="4"/>
                <c:pt idx="0">
                  <c:v>0.194954128440367</c:v>
                </c:pt>
                <c:pt idx="1">
                  <c:v>0.23623853211009199</c:v>
                </c:pt>
                <c:pt idx="2">
                  <c:v>0.21100917431192701</c:v>
                </c:pt>
                <c:pt idx="3">
                  <c:v>0.35779816513761498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22D-4BB7-9874-A8B2F2ADB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20"/>
        <c:axId val="383886616"/>
        <c:axId val="383892104"/>
      </c:barChart>
      <c:catAx>
        <c:axId val="3838866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600" b="1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38921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389210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3886616"/>
        <c:crosses val="autoZero"/>
        <c:crossBetween val="between"/>
        <c:minorUnit val="0.1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000515202457497"/>
          <c:y val="7.4681157633474202E-2"/>
          <c:w val="0.51194140620478401"/>
          <c:h val="0.726379886000076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27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7983103152489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4000" b="1">
                        <a:solidFill>
                          <a:srgbClr val="0070C0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5%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3175">
                  <a:noFill/>
                  <a:prstDash val="solid"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 w="3175">
                  <a:noFill/>
                  <a:prstDash val="solid"/>
                </a:ln>
              </c:spPr>
              <c:txPr>
                <a:bodyPr/>
                <a:lstStyle/>
                <a:p>
                  <a:pPr>
                    <a:defRPr sz="40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0673024241878494E-2"/>
                  <c:y val="1.58160259930777E-3"/>
                </c:manualLayout>
              </c:layout>
              <c:spPr>
                <a:noFill/>
                <a:ln w="3175">
                  <a:noFill/>
                  <a:prstDash val="solid"/>
                </a:ln>
              </c:spPr>
              <c:txPr>
                <a:bodyPr/>
                <a:lstStyle/>
                <a:p>
                  <a:pPr>
                    <a:defRPr sz="40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560-4F1D-94E7-CC06FC745AF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3175">
                <a:noFill/>
                <a:prstDash val="solid"/>
              </a:ln>
            </c:spPr>
            <c:txPr>
              <a:bodyPr/>
              <a:lstStyle/>
              <a:p>
                <a:pPr>
                  <a:defRPr sz="4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'Jobs By industry'!$A$4:$A$6</c:f>
              <c:strCache>
                <c:ptCount val="3"/>
                <c:pt idx="0">
                  <c:v>Other</c:v>
                </c:pt>
                <c:pt idx="1">
                  <c:v>Service</c:v>
                </c:pt>
                <c:pt idx="2">
                  <c:v>Manufacturing</c:v>
                </c:pt>
              </c:strCache>
            </c:strRef>
          </c:cat>
          <c:val>
            <c:numRef>
              <c:f>'Jobs By industry'!$B$4:$B$6</c:f>
              <c:numCache>
                <c:formatCode>0%</c:formatCode>
                <c:ptCount val="3"/>
                <c:pt idx="0">
                  <c:v>5.2752293577981599E-2</c:v>
                </c:pt>
                <c:pt idx="1">
                  <c:v>0.78669724770642202</c:v>
                </c:pt>
                <c:pt idx="2">
                  <c:v>0.16055045871559601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60-4F1D-94E7-CC06FC745A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overlap val="81"/>
        <c:axId val="385360976"/>
        <c:axId val="385363328"/>
      </c:barChart>
      <c:catAx>
        <c:axId val="38536097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4800" b="1">
                <a:solidFill>
                  <a:srgbClr val="FFFFFF"/>
                </a:solidFill>
              </a:defRPr>
            </a:pPr>
            <a:endParaRPr lang="en-US"/>
          </a:p>
        </c:txPr>
        <c:crossAx val="3853633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5363328"/>
        <c:scaling>
          <c:orientation val="minMax"/>
        </c:scaling>
        <c:delete val="0"/>
        <c:axPos val="b"/>
        <c:numFmt formatCode="0%" sourceLinked="1"/>
        <c:majorTickMark val="in"/>
        <c:minorTickMark val="none"/>
        <c:tickLblPos val="nextTo"/>
        <c:txPr>
          <a:bodyPr rot="0" vert="horz"/>
          <a:lstStyle/>
          <a:p>
            <a:pPr>
              <a:defRPr sz="2000"/>
            </a:pPr>
            <a:endParaRPr lang="en-US"/>
          </a:p>
        </c:txPr>
        <c:crossAx val="385360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770250095234998"/>
          <c:y val="0.13739159152525299"/>
          <c:w val="0.52234524125634896"/>
          <c:h val="0.827257188474208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noFill/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36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'Jobs by Size'!$A$3:$A$5</c:f>
              <c:strCache>
                <c:ptCount val="3"/>
                <c:pt idx="0">
                  <c:v>Large (251+)</c:v>
                </c:pt>
                <c:pt idx="1">
                  <c:v>Medium  (51-250)</c:v>
                </c:pt>
                <c:pt idx="2">
                  <c:v>Small   (1-50)</c:v>
                </c:pt>
              </c:strCache>
            </c:strRef>
          </c:cat>
          <c:val>
            <c:numRef>
              <c:f>'Jobs by Size'!$B$3:$B$5</c:f>
              <c:numCache>
                <c:formatCode>0%</c:formatCode>
                <c:ptCount val="3"/>
                <c:pt idx="0">
                  <c:v>0.17201834862385301</c:v>
                </c:pt>
                <c:pt idx="1">
                  <c:v>0.56651376146789001</c:v>
                </c:pt>
                <c:pt idx="2">
                  <c:v>0.26146788990825698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7D-4937-877B-8118998BC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385360192"/>
        <c:axId val="385361760"/>
      </c:barChart>
      <c:catAx>
        <c:axId val="385360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4000" b="1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5361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5361760"/>
        <c:scaling>
          <c:orientation val="minMax"/>
          <c:max val="0.80000000000000104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5360192"/>
        <c:crosses val="autoZero"/>
        <c:crossBetween val="between"/>
        <c:majorUnit val="0.2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9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Lit>
              <c:formatCode>General</c:formatCode>
              <c:ptCount val="10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</c:numLit>
          </c:cat>
          <c:val>
            <c:numLit>
              <c:formatCode>General</c:formatCode>
              <c:ptCount val="10"/>
              <c:pt idx="0">
                <c:v>3.0303030303030281</c:v>
              </c:pt>
              <c:pt idx="1">
                <c:v>2.0202020202020199</c:v>
              </c:pt>
              <c:pt idx="2">
                <c:v>4.0404040404040407</c:v>
              </c:pt>
              <c:pt idx="3">
                <c:v>7.0707070707070701</c:v>
              </c:pt>
              <c:pt idx="4">
                <c:v>3.0303030303030281</c:v>
              </c:pt>
              <c:pt idx="5">
                <c:v>13.13131313131313</c:v>
              </c:pt>
              <c:pt idx="6">
                <c:v>20.202020202020179</c:v>
              </c:pt>
              <c:pt idx="7">
                <c:v>20.202020202020179</c:v>
              </c:pt>
              <c:pt idx="8">
                <c:v>14.14141414141414</c:v>
              </c:pt>
              <c:pt idx="9">
                <c:v>13.13131313131313</c:v>
              </c:pt>
            </c:numLit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5F-4847-9FE6-0E7826361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-27"/>
        <c:axId val="385348040"/>
        <c:axId val="385352352"/>
      </c:barChart>
      <c:catAx>
        <c:axId val="38534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2352"/>
        <c:crosses val="autoZero"/>
        <c:auto val="1"/>
        <c:lblAlgn val="ctr"/>
        <c:lblOffset val="100"/>
        <c:noMultiLvlLbl val="0"/>
      </c:catAx>
      <c:valAx>
        <c:axId val="3853523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4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b="1" i="0" dirty="0" smtClean="0"/>
              <a:t>Response </a:t>
            </a:r>
            <a:r>
              <a:rPr lang="en-US" sz="3600" b="1" i="0" dirty="0"/>
              <a:t>Rate Over Time</a:t>
            </a:r>
          </a:p>
        </c:rich>
      </c:tx>
      <c:layout>
        <c:manualLayout>
          <c:xMode val="edge"/>
          <c:yMode val="edge"/>
          <c:x val="0.336427395899837"/>
          <c:y val="8.5271317829457294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'Response rate '!$A$4</c:f>
              <c:strCache>
                <c:ptCount val="1"/>
                <c:pt idx="0">
                  <c:v>Response Rate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68673861615674E-2"/>
                </c:manualLayout>
              </c:layout>
              <c:spPr>
                <a:solidFill>
                  <a:srgbClr val="92D050"/>
                </a:solidFill>
              </c:spPr>
              <c:txPr>
                <a:bodyPr/>
                <a:lstStyle/>
                <a:p>
                  <a:pPr>
                    <a:defRPr sz="28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2.5032338247438699E-2"/>
                </c:manualLayout>
              </c:layout>
              <c:tx>
                <c:rich>
                  <a:bodyPr/>
                  <a:lstStyle/>
                  <a:p>
                    <a:pPr>
                      <a:defRPr sz="2800"/>
                    </a:pPr>
                    <a:r>
                      <a:rPr lang="en-US" sz="2800" dirty="0">
                        <a:solidFill>
                          <a:schemeClr val="bg1"/>
                        </a:solidFill>
                      </a:rPr>
                      <a:t>13%</a:t>
                    </a:r>
                    <a:endParaRPr lang="en-US" sz="2800" dirty="0"/>
                  </a:p>
                </c:rich>
              </c:tx>
              <c:spPr>
                <a:solidFill>
                  <a:srgbClr val="FF0000"/>
                </a:solidFill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932-4605-B2D0-F9339A429FAF}"/>
                </c:ext>
                <c:ext xmlns:c15="http://schemas.microsoft.com/office/drawing/2012/chart" uri="{CE6537A1-D6FC-4f65-9D91-7224C49458BB}"/>
              </c:extLst>
            </c:dLbl>
            <c:dLbl>
              <c:idx val="2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932-4605-B2D0-F9339A429FAF}"/>
                </c:ext>
                <c:ext xmlns:c15="http://schemas.microsoft.com/office/drawing/2012/chart" uri="{CE6537A1-D6FC-4f65-9D91-7224C49458BB}"/>
              </c:extLst>
            </c:dLbl>
            <c:dLbl>
              <c:idx val="2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932-4605-B2D0-F9339A429FAF}"/>
                </c:ext>
                <c:ext xmlns:c15="http://schemas.microsoft.com/office/drawing/2012/chart" uri="{CE6537A1-D6FC-4f65-9D91-7224C49458BB}"/>
              </c:extLst>
            </c:dLbl>
            <c:dLbl>
              <c:idx val="2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932-4605-B2D0-F9339A429FAF}"/>
                </c:ex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99707206400314E-16"/>
                  <c:y val="-4.0685194724491301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2800"/>
                    </a:pPr>
                    <a:r>
                      <a:rPr lang="en-US" dirty="0" smtClean="0">
                        <a:solidFill>
                          <a:srgbClr val="000000"/>
                        </a:solidFill>
                      </a:rPr>
                      <a:t>23%</a:t>
                    </a:r>
                    <a:endParaRPr lang="en-US" dirty="0">
                      <a:solidFill>
                        <a:srgbClr val="000000"/>
                      </a:solidFill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/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'Response rate '!$A$6:$A$30</c:f>
              <c:numCache>
                <c:formatCode>@</c:formatCode>
                <c:ptCount val="25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 formatCode="General">
                  <c:v>2012</c:v>
                </c:pt>
                <c:pt idx="19" formatCode="General">
                  <c:v>2013</c:v>
                </c:pt>
                <c:pt idx="20" formatCode="General">
                  <c:v>2014</c:v>
                </c:pt>
                <c:pt idx="21" formatCode="General">
                  <c:v>2015</c:v>
                </c:pt>
                <c:pt idx="22" formatCode="General">
                  <c:v>2016</c:v>
                </c:pt>
                <c:pt idx="23" formatCode="General">
                  <c:v>2017</c:v>
                </c:pt>
                <c:pt idx="24" formatCode="General">
                  <c:v>2018</c:v>
                </c:pt>
              </c:numCache>
            </c:numRef>
          </c:cat>
          <c:val>
            <c:numRef>
              <c:f>'Response rate '!$B$6:$B$30</c:f>
              <c:numCache>
                <c:formatCode>0%</c:formatCode>
                <c:ptCount val="25"/>
                <c:pt idx="0">
                  <c:v>0.4</c:v>
                </c:pt>
                <c:pt idx="1">
                  <c:v>0.26</c:v>
                </c:pt>
                <c:pt idx="2">
                  <c:v>0.28000000000000003</c:v>
                </c:pt>
                <c:pt idx="3">
                  <c:v>0.31</c:v>
                </c:pt>
                <c:pt idx="4">
                  <c:v>0.25</c:v>
                </c:pt>
                <c:pt idx="5">
                  <c:v>0.21</c:v>
                </c:pt>
                <c:pt idx="6">
                  <c:v>0.22</c:v>
                </c:pt>
                <c:pt idx="7">
                  <c:v>0.26</c:v>
                </c:pt>
                <c:pt idx="8">
                  <c:v>0.23</c:v>
                </c:pt>
                <c:pt idx="9">
                  <c:v>0.19</c:v>
                </c:pt>
                <c:pt idx="10">
                  <c:v>0.19</c:v>
                </c:pt>
                <c:pt idx="11">
                  <c:v>0.14000000000000001</c:v>
                </c:pt>
                <c:pt idx="12">
                  <c:v>0.15</c:v>
                </c:pt>
                <c:pt idx="13">
                  <c:v>0.15</c:v>
                </c:pt>
                <c:pt idx="14">
                  <c:v>0.13</c:v>
                </c:pt>
                <c:pt idx="15">
                  <c:v>0.2</c:v>
                </c:pt>
                <c:pt idx="16">
                  <c:v>0.24</c:v>
                </c:pt>
                <c:pt idx="17">
                  <c:v>0.23</c:v>
                </c:pt>
                <c:pt idx="18">
                  <c:v>0.19</c:v>
                </c:pt>
                <c:pt idx="19">
                  <c:v>0.23</c:v>
                </c:pt>
                <c:pt idx="20">
                  <c:v>0.16</c:v>
                </c:pt>
                <c:pt idx="21">
                  <c:v>0.21</c:v>
                </c:pt>
                <c:pt idx="22">
                  <c:v>0.22</c:v>
                </c:pt>
                <c:pt idx="23">
                  <c:v>0.21</c:v>
                </c:pt>
                <c:pt idx="24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932-4605-B2D0-F9339A429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385356664"/>
        <c:axId val="385355096"/>
      </c:barChart>
      <c:catAx>
        <c:axId val="38535666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 rot="-2100000"/>
          <a:lstStyle/>
          <a:p>
            <a:pPr>
              <a:defRPr sz="2000"/>
            </a:pPr>
            <a:endParaRPr lang="en-US"/>
          </a:p>
        </c:txPr>
        <c:crossAx val="385355096"/>
        <c:crosses val="autoZero"/>
        <c:auto val="1"/>
        <c:lblAlgn val="ctr"/>
        <c:lblOffset val="100"/>
        <c:noMultiLvlLbl val="0"/>
      </c:catAx>
      <c:valAx>
        <c:axId val="3853550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8535666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0.14291</cdr:x>
      <cdr:y>0.54745</cdr:y>
    </cdr:from>
    <cdr:to>
      <cdr:x>0.98413</cdr:x>
      <cdr:y>0.54745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876488" y="4685474"/>
          <a:ext cx="11045952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hangingPunct="0">
              <a:defRPr sz="1200"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5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fld id="{D3EB6C85-118E-492F-8742-1A359B09DA5B}" type="datetimeFigureOut">
              <a:rPr lang="en-US" altLang="en-US"/>
              <a:pPr/>
              <a:t>11/8/2018</a:t>
            </a:fld>
            <a:endParaRPr lang="en-US" altLang="en-US" dirty="0"/>
          </a:p>
        </p:txBody>
      </p:sp>
      <p:sp>
        <p:nvSpPr>
          <p:cNvPr id="69636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hangingPunct="0">
              <a:defRPr sz="1200"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fld id="{1D3D805F-B2AD-44C8-830A-B063472790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629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100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483" name="Shape 101"/>
          <p:cNvSpPr>
            <a:spLocks noGrp="1"/>
          </p:cNvSpPr>
          <p:nvPr>
            <p:ph type="body" sz="quarter" idx="1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8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MS PGothic" pitchFamily="34" charset="-128"/>
        <a:cs typeface="Lucida Grande"/>
        <a:sym typeface="Lucida Grande" pitchFamily="2" charset="0"/>
      </a:defRPr>
    </a:lvl1pPr>
    <a:lvl2pPr marL="742950" indent="-28575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2pPr>
    <a:lvl3pPr marL="11430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3pPr>
    <a:lvl4pPr marL="16002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4pPr>
    <a:lvl5pPr marL="20574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5pPr>
    <a:lvl6pPr indent="1143000" defTabSz="825500" latinLnBrk="0">
      <a:defRPr sz="30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30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30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8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Regions including: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Cumberland, MD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Altoona, PA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Pittsfield, MA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Burlington, VT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Roanoke, VA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Ashville, NC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1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228600" eaLnBrk="1" hangingPunct="1">
              <a:spcBef>
                <a:spcPct val="0"/>
              </a:spcBef>
            </a:pPr>
            <a:r>
              <a:rPr lang="en-US" altLang="en-US" sz="1800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Active + Prospects 426 +</a:t>
            </a:r>
            <a:r>
              <a:rPr lang="en-US" altLang="en-US" sz="1800" baseline="0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 114 = 540</a:t>
            </a:r>
            <a:endParaRPr lang="en-US" altLang="en-US" sz="1600" i="1" dirty="0" smtClean="0">
              <a:latin typeface="Lucida Grande" pitchFamily="2" charset="0"/>
              <a:ea typeface="Lucida Grande" pitchFamily="2" charset="0"/>
              <a:cs typeface="Lucida Grande" pitchFamily="2" charset="0"/>
            </a:endParaRPr>
          </a:p>
          <a:p>
            <a:pPr marL="0" lvl="2" indent="457200" eaLnBrk="1" hangingPunct="1">
              <a:spcBef>
                <a:spcPct val="0"/>
              </a:spcBef>
            </a:pPr>
            <a:endParaRPr lang="en-US" altLang="en-US" sz="1600" i="1" dirty="0" smtClean="0">
              <a:latin typeface="Lucida Grande" pitchFamily="2" charset="0"/>
              <a:ea typeface="Lucida Grande" pitchFamily="2" charset="0"/>
              <a:cs typeface="Lucida Grande" pitchFamily="2" charset="0"/>
            </a:endParaRPr>
          </a:p>
          <a:p>
            <a:pPr marL="0" lvl="2" indent="457200" eaLnBrk="1" hangingPunct="1">
              <a:spcBef>
                <a:spcPct val="0"/>
              </a:spcBef>
            </a:pPr>
            <a:endParaRPr lang="en-US" altLang="en-US" sz="1600" i="1" dirty="0" smtClean="0">
              <a:latin typeface="Lucida Grande" pitchFamily="2" charset="0"/>
              <a:ea typeface="Lucida Grande" pitchFamily="2" charset="0"/>
              <a:cs typeface="Lucida Grande" pitchFamily="2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4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7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99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767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054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785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635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64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64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8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Regions including: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Cumberland, MD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Altoona, PA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Pittsfield, MA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Burlington, VT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Roanoke, VA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Ashville, NC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36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6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72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950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76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08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95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4260851"/>
            <a:ext cx="15544800" cy="2940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E723-1EFA-4D25-B0E8-1398773813BC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8FA8E-31F5-4D39-B6C1-777A2F93EAA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98B07-DADE-4E8C-AAE6-47867672E547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4821-0E72-4BCA-BDB8-FFF46EA043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8813801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AAEA-7EFE-4D16-8F2B-10D7BDB4F399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7DBC-1DD7-46F3-ADF2-68CA9EC9348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200401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3200401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DD96-7140-4403-85A4-AC0F425D111B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6FA2-64B9-4831-A58F-F4CA170BFD7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A40E8-2BFC-46E9-AC92-F6ACE0A2888B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93D-80AF-4D1E-A4DD-4B1E3A3014D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478E-29E7-40E6-AE87-4C490D498D6A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33B83-F91E-48B2-B414-5402254AFA6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06E-DDD3-469B-9CBC-A2D286EB2204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5BBC-E194-4899-98B5-1A5BD1B8F72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0A21-D0DC-433A-9998-039E56C3C49F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E3691-7D22-4B8F-8CB0-2A57A9E76D2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8D3A-C82C-4937-8D71-13BD7213AC57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6CC9-4CBA-43D0-8EDF-2FCFADD074B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F6EB8-495B-4312-8255-573C35CFC02F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A259-CF71-4A56-874C-76C9E5AF0BF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49277"/>
            <a:ext cx="4114800" cy="117030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9277"/>
            <a:ext cx="12039600" cy="117030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89813-5998-413B-B181-E5224BBF0F89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2191-285B-43FD-BBBD-338EB4C153E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32B3E670-0CCE-42F2-86D8-74AB263EE7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342424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2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93CA6C7F-6982-408B-B6DA-600AAE48119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799839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D05C55DD-163F-4531-9D4C-2CD599906CB8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1830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CAA13E22-D228-45F4-9A55-C353D57D8C83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5152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70ECF5BF-23CD-42D8-8EDE-E37D58524729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9323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D910ADEB-0BD9-46FF-B6E9-D663C94174D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6357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277070" y="928688"/>
            <a:ext cx="13722210" cy="8304609"/>
          </a:xfrm>
          <a:prstGeom prst="rect">
            <a:avLst/>
          </a:prstGeom>
        </p:spPr>
        <p:txBody>
          <a:bodyPr lIns="128582" tIns="64290" rIns="128582" bIns="64290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785938" y="9447609"/>
            <a:ext cx="14716125" cy="20002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785938" y="11519297"/>
            <a:ext cx="14716125" cy="1589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7" algn="ctr">
              <a:spcBef>
                <a:spcPts val="0"/>
              </a:spcBef>
              <a:buSzTx/>
              <a:buNone/>
              <a:defRPr sz="4500"/>
            </a:lvl2pPr>
            <a:lvl3pPr marL="0" indent="642915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29" algn="ctr">
              <a:spcBef>
                <a:spcPts val="0"/>
              </a:spcBef>
              <a:buSzTx/>
              <a:buNone/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4425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92109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200401"/>
            <a:ext cx="16459200" cy="9051926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12712701"/>
            <a:ext cx="42672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A0E91-209D-4E78-BAB7-EA15BC771C87}" type="datetimeFigureOut">
              <a:rPr lang="en-US" altLang="en-US" smtClean="0"/>
              <a:pPr/>
              <a:t>11/8/2018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12712701"/>
            <a:ext cx="57912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12712701"/>
            <a:ext cx="42672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3EB89-6872-4034-B6E1-8964F5CB731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</p:sldLayoutIdLst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5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chart" Target="../charts/chart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chart" Target="../charts/chart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chart" Target="../charts/chart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12598400" y="12438063"/>
            <a:ext cx="184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1507" name="Shape 111"/>
          <p:cNvSpPr>
            <a:spLocks noChangeArrowheads="1"/>
          </p:cNvSpPr>
          <p:nvPr/>
        </p:nvSpPr>
        <p:spPr bwMode="auto">
          <a:xfrm>
            <a:off x="8049429" y="1278400"/>
            <a:ext cx="8892371" cy="650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2018</a:t>
            </a:r>
            <a:endParaRPr lang="en-US" altLang="en-US" sz="11500" b="1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79275" y="8313738"/>
            <a:ext cx="6011863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Rogue Researchers</a:t>
            </a: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:  </a:t>
            </a:r>
            <a:b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</a:b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John McGrath, Ph.D.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Skip Glenn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 Assistant: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Edwin Kesslak</a:t>
            </a:r>
          </a:p>
        </p:txBody>
      </p:sp>
      <p:pic>
        <p:nvPicPr>
          <p:cNvPr id="3" name="Picture 2" descr="Screen Shot 2018-11-06 at 4.22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95" y="1278400"/>
            <a:ext cx="3987800" cy="3784600"/>
          </a:xfrm>
          <a:prstGeom prst="rect">
            <a:avLst/>
          </a:prstGeom>
        </p:spPr>
      </p:pic>
      <p:pic>
        <p:nvPicPr>
          <p:cNvPr id="4" name="Picture 3" descr="Screen Shot 2018-11-06 at 4.22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64" y="9131300"/>
            <a:ext cx="4445000" cy="3886200"/>
          </a:xfrm>
          <a:prstGeom prst="rect">
            <a:avLst/>
          </a:prstGeom>
        </p:spPr>
      </p:pic>
      <p:pic>
        <p:nvPicPr>
          <p:cNvPr id="7" name="Picture 6" descr="Screen Shot 2018-11-06 at 4.22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29" y="6934200"/>
            <a:ext cx="4406900" cy="4140200"/>
          </a:xfrm>
          <a:prstGeom prst="rect">
            <a:avLst/>
          </a:prstGeom>
        </p:spPr>
      </p:pic>
      <p:pic>
        <p:nvPicPr>
          <p:cNvPr id="10" name="Picture 9" descr="Screen Shot 2018-11-06 at 4.22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629" y="4211638"/>
            <a:ext cx="4673600" cy="41021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387329" y="4211638"/>
            <a:ext cx="1311921" cy="851362"/>
          </a:xfrm>
          <a:prstGeom prst="line">
            <a:avLst/>
          </a:prstGeom>
          <a:ln w="571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673288" y="7239000"/>
            <a:ext cx="2025962" cy="1074738"/>
          </a:xfrm>
          <a:prstGeom prst="line">
            <a:avLst/>
          </a:prstGeom>
          <a:ln w="571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25688" y="10001250"/>
            <a:ext cx="1651312" cy="793750"/>
          </a:xfrm>
          <a:prstGeom prst="line">
            <a:avLst/>
          </a:prstGeom>
          <a:ln w="571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11-07 at 10.43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36" y="5071447"/>
            <a:ext cx="14502477" cy="6093661"/>
          </a:xfrm>
          <a:prstGeom prst="rect">
            <a:avLst/>
          </a:prstGeom>
        </p:spPr>
      </p:pic>
      <p:sp>
        <p:nvSpPr>
          <p:cNvPr id="22530" name="Shape 111"/>
          <p:cNvSpPr>
            <a:spLocks noChangeArrowheads="1"/>
          </p:cNvSpPr>
          <p:nvPr/>
        </p:nvSpPr>
        <p:spPr bwMode="auto">
          <a:xfrm>
            <a:off x="1374775" y="1387475"/>
            <a:ext cx="59848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</p:txBody>
      </p:sp>
      <p:sp>
        <p:nvSpPr>
          <p:cNvPr id="22532" name="Shape 111"/>
          <p:cNvSpPr>
            <a:spLocks noChangeArrowheads="1"/>
          </p:cNvSpPr>
          <p:nvPr/>
        </p:nvSpPr>
        <p:spPr bwMode="auto">
          <a:xfrm>
            <a:off x="9375775" y="2118542"/>
            <a:ext cx="7942742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13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25th </a:t>
            </a:r>
            <a:r>
              <a:rPr lang="en-US" altLang="en-US" sz="13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Year</a:t>
            </a:r>
          </a:p>
        </p:txBody>
      </p:sp>
      <p:sp>
        <p:nvSpPr>
          <p:cNvPr id="3" name="5-Point Star 2"/>
          <p:cNvSpPr/>
          <p:nvPr/>
        </p:nvSpPr>
        <p:spPr>
          <a:xfrm rot="20102700">
            <a:off x="6724650" y="5280074"/>
            <a:ext cx="1270000" cy="1270000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5-Point Star 9"/>
          <p:cNvSpPr/>
          <p:nvPr/>
        </p:nvSpPr>
        <p:spPr>
          <a:xfrm rot="1156368">
            <a:off x="9584402" y="7425397"/>
            <a:ext cx="1270000" cy="12700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5-Point Star 10"/>
          <p:cNvSpPr/>
          <p:nvPr/>
        </p:nvSpPr>
        <p:spPr>
          <a:xfrm rot="18996304">
            <a:off x="2131655" y="9412495"/>
            <a:ext cx="1166251" cy="1166251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5-Point Star 12"/>
          <p:cNvSpPr/>
          <p:nvPr/>
        </p:nvSpPr>
        <p:spPr>
          <a:xfrm rot="18996304">
            <a:off x="12433830" y="11206531"/>
            <a:ext cx="1270000" cy="1270000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5-Point Star 13"/>
          <p:cNvSpPr/>
          <p:nvPr/>
        </p:nvSpPr>
        <p:spPr>
          <a:xfrm rot="1766962">
            <a:off x="10779418" y="4617686"/>
            <a:ext cx="1007169" cy="1007169"/>
          </a:xfrm>
          <a:prstGeom prst="star5">
            <a:avLst/>
          </a:prstGeom>
          <a:solidFill>
            <a:srgbClr val="F2F2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5-Point Star 15"/>
          <p:cNvSpPr/>
          <p:nvPr/>
        </p:nvSpPr>
        <p:spPr>
          <a:xfrm rot="18996304">
            <a:off x="16018499" y="8234402"/>
            <a:ext cx="1270000" cy="1270000"/>
          </a:xfrm>
          <a:prstGeom prst="star5">
            <a:avLst/>
          </a:prstGeom>
          <a:solidFill>
            <a:schemeClr val="tx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 rot="18996304">
            <a:off x="5867815" y="11146488"/>
            <a:ext cx="869616" cy="869616"/>
          </a:xfrm>
          <a:prstGeom prst="star5">
            <a:avLst/>
          </a:prstGeom>
          <a:solidFill>
            <a:srgbClr val="F2F2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5-Point Star 17"/>
          <p:cNvSpPr/>
          <p:nvPr/>
        </p:nvSpPr>
        <p:spPr>
          <a:xfrm rot="1671847">
            <a:off x="13319694" y="6719687"/>
            <a:ext cx="1124171" cy="1124171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5-Point Star 18"/>
          <p:cNvSpPr/>
          <p:nvPr/>
        </p:nvSpPr>
        <p:spPr>
          <a:xfrm rot="1769201">
            <a:off x="8740775" y="11723887"/>
            <a:ext cx="1270000" cy="12700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88166"/>
      </p:ext>
    </p:extLst>
  </p:cSld>
  <p:clrMapOvr>
    <a:masterClrMapping/>
  </p:clrMapOvr>
  <p:transition spd="slow"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737600" y="-76200"/>
            <a:ext cx="9601200" cy="13850144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530" name="Shape 111"/>
          <p:cNvSpPr>
            <a:spLocks noChangeArrowheads="1"/>
          </p:cNvSpPr>
          <p:nvPr/>
        </p:nvSpPr>
        <p:spPr bwMode="auto">
          <a:xfrm>
            <a:off x="1374775" y="1387475"/>
            <a:ext cx="59848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</p:txBody>
      </p:sp>
      <p:sp>
        <p:nvSpPr>
          <p:cNvPr id="22532" name="Shape 111"/>
          <p:cNvSpPr>
            <a:spLocks noChangeArrowheads="1"/>
          </p:cNvSpPr>
          <p:nvPr/>
        </p:nvSpPr>
        <p:spPr bwMode="auto">
          <a:xfrm>
            <a:off x="9375775" y="1388326"/>
            <a:ext cx="7942742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13800" b="1" dirty="0" smtClean="0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25th </a:t>
            </a:r>
            <a:r>
              <a:rPr lang="en-US" altLang="en-US" sz="13800" b="1" dirty="0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Year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5775" y="5181143"/>
            <a:ext cx="9091282" cy="103946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Objectives: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4000" i="1" kern="0" dirty="0">
              <a:solidFill>
                <a:schemeClr val="bg2">
                  <a:lumMod val="60000"/>
                  <a:lumOff val="40000"/>
                </a:schemeClr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To fill a major gap 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in economic data</a:t>
            </a:r>
          </a:p>
          <a:p>
            <a:pPr marL="0" lvl="2" indent="6858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defRPr/>
            </a:pPr>
            <a:r>
              <a:rPr lang="en-US" sz="44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lang="en-US" sz="2400" b="1" i="1" kern="0" dirty="0">
              <a:solidFill>
                <a:schemeClr val="bg2">
                  <a:lumMod val="60000"/>
                  <a:lumOff val="40000"/>
                </a:schemeClr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To measure your attitudes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about the future</a:t>
            </a:r>
          </a:p>
          <a:p>
            <a:pPr marL="0" lvl="2" indent="6858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lang="en-US" sz="2400" b="1" i="1" kern="0" dirty="0">
              <a:solidFill>
                <a:schemeClr val="bg2">
                  <a:lumMod val="60000"/>
                  <a:lumOff val="40000"/>
                </a:schemeClr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To track and compare 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 data over time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3800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0" kern="0" dirty="0">
              <a:solidFill>
                <a:srgbClr val="FFBF1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laceholder_big.001-filte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11288713" y="-76200"/>
            <a:ext cx="7854745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8" name="Shape 138"/>
          <p:cNvSpPr/>
          <p:nvPr/>
        </p:nvSpPr>
        <p:spPr>
          <a:xfrm>
            <a:off x="-1" y="1352551"/>
            <a:ext cx="19896668" cy="6670150"/>
          </a:xfrm>
          <a:prstGeom prst="rect">
            <a:avLst/>
          </a:prstGeom>
          <a:solidFill>
            <a:srgbClr val="000000"/>
          </a:solidFill>
          <a:ln w="25400" cap="flat">
            <a:solidFill>
              <a:srgbClr val="FEC700">
                <a:alpha val="50000"/>
              </a:srgbClr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555" name="Shape 147"/>
          <p:cNvSpPr>
            <a:spLocks noChangeArrowheads="1"/>
          </p:cNvSpPr>
          <p:nvPr/>
        </p:nvSpPr>
        <p:spPr bwMode="auto">
          <a:xfrm>
            <a:off x="836613" y="1874026"/>
            <a:ext cx="11390312" cy="646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138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Spotlight</a:t>
            </a:r>
          </a:p>
          <a:p>
            <a:pPr eaLnBrk="1">
              <a:lnSpc>
                <a:spcPct val="70000"/>
              </a:lnSpc>
            </a:pPr>
            <a:endParaRPr lang="en-US" altLang="en-US" sz="6400" b="1" dirty="0"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r>
              <a:rPr lang="en-US" altLang="en-US" sz="6400" b="1" dirty="0">
                <a:latin typeface="Helvetica" pitchFamily="2" charset="0"/>
                <a:sym typeface="Helvetica" pitchFamily="2" charset="0"/>
              </a:rPr>
              <a:t>THIS YEAR</a:t>
            </a:r>
            <a:br>
              <a:rPr lang="en-US" altLang="en-US" sz="6400" b="1" dirty="0">
                <a:latin typeface="Helvetica" pitchFamily="2" charset="0"/>
                <a:sym typeface="Helvetica" pitchFamily="2" charset="0"/>
              </a:rPr>
            </a:br>
            <a:endParaRPr lang="en-US" altLang="en-US" sz="6400" b="1" dirty="0"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8EB4E3"/>
                </a:solidFill>
                <a:latin typeface="Helvetica" pitchFamily="2" charset="0"/>
                <a:sym typeface="Helvetica" pitchFamily="2" charset="0"/>
              </a:rPr>
              <a:t>QUALITY OF LIFE </a:t>
            </a:r>
            <a:endParaRPr lang="en-US" altLang="en-US" sz="6400" b="1" dirty="0" smtClean="0">
              <a:solidFill>
                <a:srgbClr val="8EB4E3"/>
              </a:solidFill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endParaRPr lang="en-US" altLang="en-US" sz="6400" b="1" dirty="0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r>
              <a:rPr lang="en-US" altLang="en-US" sz="6400" b="1" dirty="0" smtClean="0">
                <a:solidFill>
                  <a:srgbClr val="8EB4E3"/>
                </a:solidFill>
                <a:latin typeface="Helvetica" pitchFamily="2" charset="0"/>
                <a:sym typeface="Helvetica" pitchFamily="2" charset="0"/>
              </a:rPr>
              <a:t>INDEX</a:t>
            </a:r>
            <a:endParaRPr lang="en-US" altLang="en-US" sz="6400" b="1" dirty="0">
              <a:solidFill>
                <a:srgbClr val="8EB4E3"/>
              </a:solidFill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endParaRPr lang="en-US" altLang="en-US" sz="6400" b="1" dirty="0"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3556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19593" y="9077473"/>
            <a:ext cx="9582158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800" b="1" i="1" kern="0" dirty="0">
              <a:latin typeface="Helvetica"/>
              <a:ea typeface="Gill Sans"/>
              <a:cs typeface="Helvetica"/>
              <a:sym typeface="Gill Sans"/>
            </a:endParaRPr>
          </a:p>
          <a:p>
            <a:pPr marL="0" lvl="1" indent="0"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kern="0" dirty="0" smtClean="0">
                <a:solidFill>
                  <a:srgbClr val="E46C0A"/>
                </a:solidFill>
                <a:latin typeface="Helvetica"/>
                <a:ea typeface="Gill Sans"/>
                <a:cs typeface="Helvetica"/>
                <a:sym typeface="Gill Sans"/>
              </a:rPr>
              <a:t>“</a:t>
            </a:r>
            <a:r>
              <a:rPr lang="en-US" sz="8000" b="1" i="1" kern="0" dirty="0">
                <a:solidFill>
                  <a:srgbClr val="E46C0A"/>
                </a:solidFill>
                <a:latin typeface="Helvetica"/>
                <a:ea typeface="Gill Sans"/>
                <a:cs typeface="Helvetica"/>
                <a:sym typeface="Gill Sans"/>
              </a:rPr>
              <a:t>Mountain </a:t>
            </a:r>
            <a:r>
              <a:rPr lang="en-US" sz="8000" b="1" i="1" kern="0" dirty="0" smtClean="0">
                <a:solidFill>
                  <a:srgbClr val="E46C0A"/>
                </a:solidFill>
                <a:latin typeface="Helvetica"/>
                <a:ea typeface="Gill Sans"/>
                <a:cs typeface="Helvetica"/>
                <a:sym typeface="Gill Sans"/>
              </a:rPr>
              <a:t>Town</a:t>
            </a:r>
          </a:p>
          <a:p>
            <a:pPr marL="0" lvl="1" indent="0"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kern="0" dirty="0" smtClean="0">
                <a:solidFill>
                  <a:srgbClr val="E46C0A"/>
                </a:solidFill>
                <a:latin typeface="Helvetica"/>
                <a:ea typeface="Gill Sans"/>
                <a:cs typeface="Helvetica"/>
                <a:sym typeface="Gill Sans"/>
              </a:rPr>
              <a:t>Heritage”</a:t>
            </a:r>
            <a:endParaRPr lang="en-US" sz="8000" b="1" i="1" kern="0" dirty="0">
              <a:solidFill>
                <a:srgbClr val="E46C0A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400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2648" y="-76200"/>
            <a:ext cx="18467917" cy="13850938"/>
          </a:xfrm>
          <a:prstGeom prst="rect">
            <a:avLst/>
          </a:prstGeom>
        </p:spPr>
      </p:pic>
      <p:pic>
        <p:nvPicPr>
          <p:cNvPr id="4" name="Picture 3" descr="CarMagnetic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021" y="10001089"/>
            <a:ext cx="4669536" cy="317601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48288" y="8755063"/>
            <a:ext cx="3362134" cy="3465512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9" name="Group 759"/>
          <p:cNvGrpSpPr>
            <a:grpSpLocks/>
          </p:cNvGrpSpPr>
          <p:nvPr/>
        </p:nvGrpSpPr>
        <p:grpSpPr bwMode="auto">
          <a:xfrm>
            <a:off x="1771650" y="4086225"/>
            <a:ext cx="4217988" cy="2122488"/>
            <a:chOff x="0" y="0"/>
            <a:chExt cx="4218966" cy="2122860"/>
          </a:xfrm>
        </p:grpSpPr>
        <p:sp>
          <p:nvSpPr>
            <p:cNvPr id="752" name="Shape 752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23" name="Shape 753"/>
            <p:cNvSpPr>
              <a:spLocks noChangeArrowheads="1"/>
            </p:cNvSpPr>
            <p:nvPr/>
          </p:nvSpPr>
          <p:spPr bwMode="auto">
            <a:xfrm>
              <a:off x="988334" y="402504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544</a:t>
              </a:r>
              <a:endParaRPr lang="en-US" altLang="en-US" sz="7200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762" name="Group 762"/>
          <p:cNvGrpSpPr>
            <a:grpSpLocks/>
          </p:cNvGrpSpPr>
          <p:nvPr/>
        </p:nvGrpSpPr>
        <p:grpSpPr bwMode="auto">
          <a:xfrm>
            <a:off x="1765300" y="6219825"/>
            <a:ext cx="4219575" cy="1514475"/>
            <a:chOff x="0" y="0"/>
            <a:chExt cx="4218964" cy="1514760"/>
          </a:xfrm>
        </p:grpSpPr>
        <p:sp>
          <p:nvSpPr>
            <p:cNvPr id="760" name="Shape 760"/>
            <p:cNvSpPr/>
            <p:nvPr/>
          </p:nvSpPr>
          <p:spPr>
            <a:xfrm>
              <a:off x="0" y="0"/>
              <a:ext cx="4218964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21" name="Shape 761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MEMBERS</a:t>
              </a:r>
              <a:endPara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771" name="Group 771"/>
          <p:cNvGrpSpPr>
            <a:grpSpLocks/>
          </p:cNvGrpSpPr>
          <p:nvPr/>
        </p:nvGrpSpPr>
        <p:grpSpPr bwMode="auto">
          <a:xfrm>
            <a:off x="7038975" y="4092575"/>
            <a:ext cx="4217988" cy="2119313"/>
            <a:chOff x="0" y="0"/>
            <a:chExt cx="4218966" cy="2119685"/>
          </a:xfrm>
        </p:grpSpPr>
        <p:sp>
          <p:nvSpPr>
            <p:cNvPr id="764" name="Shape 764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70C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9" name="Shape 765"/>
            <p:cNvSpPr>
              <a:spLocks noChangeArrowheads="1"/>
            </p:cNvSpPr>
            <p:nvPr/>
          </p:nvSpPr>
          <p:spPr bwMode="auto">
            <a:xfrm>
              <a:off x="1140446" y="399329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22%</a:t>
              </a:r>
              <a:endParaRPr lang="en-US" altLang="en-US" sz="7200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774" name="Group 774"/>
          <p:cNvGrpSpPr>
            <a:grpSpLocks/>
          </p:cNvGrpSpPr>
          <p:nvPr/>
        </p:nvGrpSpPr>
        <p:grpSpPr bwMode="auto">
          <a:xfrm>
            <a:off x="7035800" y="6223000"/>
            <a:ext cx="4219575" cy="1514475"/>
            <a:chOff x="0" y="0"/>
            <a:chExt cx="4218964" cy="1514760"/>
          </a:xfrm>
        </p:grpSpPr>
        <p:sp>
          <p:nvSpPr>
            <p:cNvPr id="772" name="Shape 772"/>
            <p:cNvSpPr/>
            <p:nvPr/>
          </p:nvSpPr>
          <p:spPr>
            <a:xfrm>
              <a:off x="0" y="0"/>
              <a:ext cx="4218964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7" name="Shape 773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RESPONSE RATE</a:t>
              </a:r>
            </a:p>
          </p:txBody>
        </p:sp>
      </p:grpSp>
      <p:grpSp>
        <p:nvGrpSpPr>
          <p:cNvPr id="783" name="Group 783"/>
          <p:cNvGrpSpPr>
            <a:grpSpLocks/>
          </p:cNvGrpSpPr>
          <p:nvPr/>
        </p:nvGrpSpPr>
        <p:grpSpPr bwMode="auto">
          <a:xfrm>
            <a:off x="12306300" y="4092575"/>
            <a:ext cx="4217988" cy="2119313"/>
            <a:chOff x="0" y="0"/>
            <a:chExt cx="4218966" cy="2119685"/>
          </a:xfrm>
        </p:grpSpPr>
        <p:sp>
          <p:nvSpPr>
            <p:cNvPr id="776" name="Shape 776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FF00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chemeClr val="tx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5" name="Shape 777"/>
            <p:cNvSpPr>
              <a:spLocks noChangeArrowheads="1"/>
            </p:cNvSpPr>
            <p:nvPr/>
          </p:nvSpPr>
          <p:spPr bwMode="auto">
            <a:xfrm>
              <a:off x="1028166" y="399329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 dirty="0" smtClean="0">
                  <a:solidFill>
                    <a:schemeClr val="tx1"/>
                  </a:solidFill>
                  <a:latin typeface="Helvetica" pitchFamily="2" charset="0"/>
                  <a:sym typeface="Helvetica" pitchFamily="2" charset="0"/>
                </a:rPr>
                <a:t>121</a:t>
              </a:r>
              <a:endParaRPr lang="en-US" altLang="en-US" sz="7200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786" name="Group 786"/>
          <p:cNvGrpSpPr>
            <a:grpSpLocks/>
          </p:cNvGrpSpPr>
          <p:nvPr/>
        </p:nvGrpSpPr>
        <p:grpSpPr bwMode="auto">
          <a:xfrm>
            <a:off x="12293600" y="6223000"/>
            <a:ext cx="4232275" cy="1514475"/>
            <a:chOff x="0" y="0"/>
            <a:chExt cx="4231664" cy="1514760"/>
          </a:xfrm>
        </p:grpSpPr>
        <p:sp>
          <p:nvSpPr>
            <p:cNvPr id="784" name="Shape 784"/>
            <p:cNvSpPr/>
            <p:nvPr/>
          </p:nvSpPr>
          <p:spPr>
            <a:xfrm>
              <a:off x="12698" y="0"/>
              <a:ext cx="4218966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3" name="Shape 785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TOTAL SAMPLE</a:t>
              </a:r>
            </a:p>
          </p:txBody>
        </p:sp>
      </p:grpSp>
      <p:sp>
        <p:nvSpPr>
          <p:cNvPr id="25607" name="Shape 788"/>
          <p:cNvSpPr>
            <a:spLocks noChangeArrowheads="1"/>
          </p:cNvSpPr>
          <p:nvPr/>
        </p:nvSpPr>
        <p:spPr bwMode="auto">
          <a:xfrm>
            <a:off x="5221288" y="963672"/>
            <a:ext cx="7835900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SURVEY METHOD</a:t>
            </a:r>
          </a:p>
        </p:txBody>
      </p:sp>
      <p:pic>
        <p:nvPicPr>
          <p:cNvPr id="2560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8778875"/>
            <a:ext cx="3089275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8755063"/>
            <a:ext cx="3465512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59370" y="8956509"/>
            <a:ext cx="1177636" cy="2657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+</a:t>
            </a:r>
            <a:endParaRPr lang="en-US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422" y="239489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27650" name="Group 145"/>
          <p:cNvGrpSpPr>
            <a:grpSpLocks/>
          </p:cNvGrpSpPr>
          <p:nvPr/>
        </p:nvGrpSpPr>
        <p:grpSpPr bwMode="auto">
          <a:xfrm>
            <a:off x="0" y="1352550"/>
            <a:ext cx="13817600" cy="5346700"/>
            <a:chOff x="0" y="0"/>
            <a:chExt cx="13131800" cy="5346700"/>
          </a:xfrm>
          <a:solidFill>
            <a:srgbClr val="FF9900"/>
          </a:solidFill>
        </p:grpSpPr>
        <p:grpSp>
          <p:nvGrpSpPr>
            <p:cNvPr id="27656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  <a:grpFill/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7657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27651" name="Shape 147"/>
          <p:cNvSpPr>
            <a:spLocks noChangeArrowheads="1"/>
          </p:cNvSpPr>
          <p:nvPr/>
        </p:nvSpPr>
        <p:spPr bwMode="auto">
          <a:xfrm>
            <a:off x="2330450" y="3251200"/>
            <a:ext cx="794702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FINANCIAL</a:t>
            </a:r>
          </a:p>
          <a:p>
            <a:pPr eaLnBrk="1">
              <a:lnSpc>
                <a:spcPct val="9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FORECAST</a:t>
            </a:r>
          </a:p>
        </p:txBody>
      </p:sp>
      <p:sp>
        <p:nvSpPr>
          <p:cNvPr id="27652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76200"/>
            <a:ext cx="9118600" cy="138501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29800" y="2922278"/>
            <a:ext cx="7640833" cy="5919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2019 </a:t>
            </a: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Projections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Revenues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Profits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Capital Spending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i="1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6699250"/>
            <a:ext cx="9220200" cy="317500"/>
          </a:xfrm>
          <a:prstGeom prst="rect">
            <a:avLst/>
          </a:prstGeom>
          <a:solidFill>
            <a:srgbClr val="0000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+mn-lt"/>
              <a:ea typeface="+mn-ea"/>
              <a:sym typeface="Gill San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0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grpSp>
        <p:nvGrpSpPr>
          <p:cNvPr id="740" name="Group 740"/>
          <p:cNvGrpSpPr/>
          <p:nvPr/>
        </p:nvGrpSpPr>
        <p:grpSpPr>
          <a:xfrm>
            <a:off x="1607784" y="3477805"/>
            <a:ext cx="5237994" cy="2336605"/>
            <a:chOff x="0" y="476890"/>
            <a:chExt cx="5237992" cy="2428701"/>
          </a:xfrm>
          <a:solidFill>
            <a:srgbClr val="FFC000"/>
          </a:solidFill>
        </p:grpSpPr>
        <p:sp>
          <p:nvSpPr>
            <p:cNvPr id="733" name="Shape 733"/>
            <p:cNvSpPr/>
            <p:nvPr/>
          </p:nvSpPr>
          <p:spPr>
            <a:xfrm>
              <a:off x="0" y="476890"/>
              <a:ext cx="5237992" cy="2428701"/>
            </a:xfrm>
            <a:prstGeom prst="rect">
              <a:avLst/>
            </a:prstGeom>
            <a:grpFill/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34" name="Shape 734"/>
            <p:cNvSpPr/>
            <p:nvPr/>
          </p:nvSpPr>
          <p:spPr>
            <a:xfrm>
              <a:off x="2008108" y="1060903"/>
              <a:ext cx="2926194" cy="170617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lnSpc>
                  <a:spcPct val="70000"/>
                </a:lnSpc>
                <a:defRPr sz="14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0" kern="0" dirty="0" smtClean="0"/>
                <a:t>-1%</a:t>
              </a:r>
            </a:p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kern="0" dirty="0" smtClean="0"/>
                <a:t>   points</a:t>
              </a:r>
              <a:endParaRPr sz="4400" kern="0" dirty="0"/>
            </a:p>
          </p:txBody>
        </p:sp>
      </p:grpSp>
      <p:grpSp>
        <p:nvGrpSpPr>
          <p:cNvPr id="28675" name="Group 743"/>
          <p:cNvGrpSpPr>
            <a:grpSpLocks/>
          </p:cNvGrpSpPr>
          <p:nvPr/>
        </p:nvGrpSpPr>
        <p:grpSpPr bwMode="auto">
          <a:xfrm>
            <a:off x="1584325" y="5778500"/>
            <a:ext cx="5238750" cy="1878013"/>
            <a:chOff x="-540" y="0"/>
            <a:chExt cx="5238277" cy="1878620"/>
          </a:xfrm>
        </p:grpSpPr>
        <p:sp>
          <p:nvSpPr>
            <p:cNvPr id="741" name="Shape 741"/>
            <p:cNvSpPr/>
            <p:nvPr/>
          </p:nvSpPr>
          <p:spPr>
            <a:xfrm>
              <a:off x="-540" y="0"/>
              <a:ext cx="5238277" cy="1878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692" name="Shape 742"/>
            <p:cNvSpPr>
              <a:spLocks noChangeArrowheads="1"/>
            </p:cNvSpPr>
            <p:nvPr/>
          </p:nvSpPr>
          <p:spPr bwMode="auto">
            <a:xfrm>
              <a:off x="723797" y="449496"/>
              <a:ext cx="3835640" cy="472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Down vs</a:t>
              </a: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. Last Year </a:t>
              </a:r>
            </a:p>
          </p:txBody>
        </p:sp>
      </p:grpSp>
      <p:sp>
        <p:nvSpPr>
          <p:cNvPr id="28676" name="Shape 748"/>
          <p:cNvSpPr>
            <a:spLocks noChangeArrowheads="1"/>
          </p:cNvSpPr>
          <p:nvPr/>
        </p:nvSpPr>
        <p:spPr bwMode="auto">
          <a:xfrm>
            <a:off x="4940300" y="954088"/>
            <a:ext cx="894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REVENUE FORECAST</a:t>
            </a:r>
          </a:p>
        </p:txBody>
      </p:sp>
      <p:sp>
        <p:nvSpPr>
          <p:cNvPr id="28677" name="Shape 749"/>
          <p:cNvSpPr>
            <a:spLocks noChangeArrowheads="1"/>
          </p:cNvSpPr>
          <p:nvPr/>
        </p:nvSpPr>
        <p:spPr bwMode="auto">
          <a:xfrm>
            <a:off x="8671024" y="1862109"/>
            <a:ext cx="1128514" cy="49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52703" y="691336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82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5" name="Chart 7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462350"/>
              </p:ext>
            </p:extLst>
          </p:nvPr>
        </p:nvGraphicFramePr>
        <p:xfrm>
          <a:off x="8939733" y="2146300"/>
          <a:ext cx="14247291" cy="1010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" name="Shape 870"/>
          <p:cNvSpPr>
            <a:spLocks noChangeArrowheads="1"/>
          </p:cNvSpPr>
          <p:nvPr/>
        </p:nvSpPr>
        <p:spPr bwMode="auto">
          <a:xfrm>
            <a:off x="844550" y="7315200"/>
            <a:ext cx="8389938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400" b="1" i="1" kern="0" dirty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       </a:t>
            </a:r>
            <a:r>
              <a:rPr lang="en-US" sz="4400" b="1" i="1" kern="0" dirty="0" smtClean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37% </a:t>
            </a:r>
            <a:r>
              <a:rPr lang="en-US" sz="4400" b="1" i="1" kern="0" dirty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predict revenue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400" b="1" i="1" kern="0" dirty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  increases of 3% or more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en-US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" name="Oval 1"/>
          <p:cNvSpPr/>
          <p:nvPr/>
        </p:nvSpPr>
        <p:spPr>
          <a:xfrm>
            <a:off x="16304641" y="4240213"/>
            <a:ext cx="1711325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99538" y="12409688"/>
            <a:ext cx="838764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projecting 3% increases or more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951" y="9987260"/>
            <a:ext cx="6796853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44% </a:t>
            </a:r>
            <a:r>
              <a:rPr lang="en-US" sz="4800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of PA firms expect revenue increases </a:t>
            </a:r>
          </a:p>
        </p:txBody>
      </p:sp>
      <p:sp>
        <p:nvSpPr>
          <p:cNvPr id="29" name="Shape 735"/>
          <p:cNvSpPr/>
          <p:nvPr/>
        </p:nvSpPr>
        <p:spPr>
          <a:xfrm rot="5400000">
            <a:off x="2308775" y="4307925"/>
            <a:ext cx="1254614" cy="741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359" y="359848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25" y="9997271"/>
            <a:ext cx="1765181" cy="167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18288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grpSp>
        <p:nvGrpSpPr>
          <p:cNvPr id="29698" name="Group 740"/>
          <p:cNvGrpSpPr>
            <a:grpSpLocks/>
          </p:cNvGrpSpPr>
          <p:nvPr/>
        </p:nvGrpSpPr>
        <p:grpSpPr bwMode="auto">
          <a:xfrm>
            <a:off x="1543050" y="3176588"/>
            <a:ext cx="5237163" cy="2986087"/>
            <a:chOff x="0" y="358696"/>
            <a:chExt cx="5237993" cy="2546895"/>
          </a:xfrm>
        </p:grpSpPr>
        <p:sp>
          <p:nvSpPr>
            <p:cNvPr id="733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16" name="Shape 734"/>
            <p:cNvSpPr>
              <a:spLocks noChangeArrowheads="1"/>
            </p:cNvSpPr>
            <p:nvPr/>
          </p:nvSpPr>
          <p:spPr bwMode="auto">
            <a:xfrm>
              <a:off x="1595879" y="1208822"/>
              <a:ext cx="2705101" cy="1419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10000" b="1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2%</a:t>
              </a:r>
              <a:r>
                <a:rPr lang="en-US" altLang="en-US" sz="100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 </a:t>
              </a:r>
              <a:r>
                <a:rPr lang="en-US" altLang="en-US" sz="4400" b="1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points</a:t>
              </a:r>
              <a:endParaRPr lang="en-US" altLang="en-US" sz="4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29699" name="Group 743"/>
          <p:cNvGrpSpPr>
            <a:grpSpLocks/>
          </p:cNvGrpSpPr>
          <p:nvPr/>
        </p:nvGrpSpPr>
        <p:grpSpPr bwMode="auto">
          <a:xfrm>
            <a:off x="1543050" y="5845175"/>
            <a:ext cx="5238750" cy="1878013"/>
            <a:chOff x="0" y="22302"/>
            <a:chExt cx="5237992" cy="1878620"/>
          </a:xfrm>
        </p:grpSpPr>
        <p:sp>
          <p:nvSpPr>
            <p:cNvPr id="741" name="Shape 741"/>
            <p:cNvSpPr/>
            <p:nvPr/>
          </p:nvSpPr>
          <p:spPr>
            <a:xfrm>
              <a:off x="0" y="22302"/>
              <a:ext cx="5237992" cy="1878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14" name="Shape 742"/>
            <p:cNvSpPr>
              <a:spLocks noChangeArrowheads="1"/>
            </p:cNvSpPr>
            <p:nvPr/>
          </p:nvSpPr>
          <p:spPr bwMode="auto">
            <a:xfrm>
              <a:off x="984112" y="417279"/>
              <a:ext cx="3315009" cy="4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UP vs. Last Year</a:t>
              </a:r>
            </a:p>
          </p:txBody>
        </p:sp>
      </p:grpSp>
      <p:sp>
        <p:nvSpPr>
          <p:cNvPr id="29700" name="Shape 748"/>
          <p:cNvSpPr>
            <a:spLocks noChangeArrowheads="1"/>
          </p:cNvSpPr>
          <p:nvPr/>
        </p:nvSpPr>
        <p:spPr bwMode="auto">
          <a:xfrm>
            <a:off x="4546600" y="963613"/>
            <a:ext cx="894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PROFIT FORECAST</a:t>
            </a:r>
          </a:p>
        </p:txBody>
      </p:sp>
      <p:sp>
        <p:nvSpPr>
          <p:cNvPr id="29701" name="Shape 749"/>
          <p:cNvSpPr>
            <a:spLocks noChangeArrowheads="1"/>
          </p:cNvSpPr>
          <p:nvPr/>
        </p:nvSpPr>
        <p:spPr bwMode="auto">
          <a:xfrm>
            <a:off x="8251924" y="1920052"/>
            <a:ext cx="1128514" cy="49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52703" y="691336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03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/>
          </a:p>
        </p:txBody>
      </p:sp>
      <p:sp>
        <p:nvSpPr>
          <p:cNvPr id="29704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29706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2" name="Chart 7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795187"/>
              </p:ext>
            </p:extLst>
          </p:nvPr>
        </p:nvGraphicFramePr>
        <p:xfrm>
          <a:off x="8251924" y="2039938"/>
          <a:ext cx="14936689" cy="1032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Shape 735"/>
          <p:cNvSpPr/>
          <p:nvPr/>
        </p:nvSpPr>
        <p:spPr>
          <a:xfrm>
            <a:off x="2209800" y="4625974"/>
            <a:ext cx="925513" cy="57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23120" y="12053042"/>
            <a:ext cx="841812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projecting 3% increases or more</a:t>
            </a:r>
          </a:p>
        </p:txBody>
      </p:sp>
      <p:sp>
        <p:nvSpPr>
          <p:cNvPr id="24" name="Oval 23"/>
          <p:cNvSpPr/>
          <p:nvPr/>
        </p:nvSpPr>
        <p:spPr>
          <a:xfrm>
            <a:off x="15525115" y="4719947"/>
            <a:ext cx="2103120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11" name="Shape 870"/>
          <p:cNvSpPr>
            <a:spLocks noChangeArrowheads="1"/>
          </p:cNvSpPr>
          <p:nvPr/>
        </p:nvSpPr>
        <p:spPr bwMode="auto">
          <a:xfrm>
            <a:off x="1055688" y="7722354"/>
            <a:ext cx="7196236" cy="299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72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       </a:t>
            </a:r>
            <a:r>
              <a:rPr lang="en-US" altLang="en-US" sz="7200" b="1" i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29% </a:t>
            </a:r>
            <a:r>
              <a:rPr lang="en-US" altLang="en-US" sz="72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/>
            </a:r>
            <a:br>
              <a:rPr lang="en-US" altLang="en-US" sz="72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</a:br>
            <a:r>
              <a:rPr lang="en-US" altLang="en-US" sz="7200" b="1" i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     </a:t>
            </a:r>
            <a:r>
              <a:rPr lang="en-US" altLang="en-US" sz="4400" b="1" i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predict </a:t>
            </a:r>
            <a:r>
              <a:rPr lang="en-US" altLang="en-US" sz="44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profit </a:t>
            </a:r>
          </a:p>
          <a:p>
            <a:pPr eaLnBrk="1"/>
            <a:r>
              <a:rPr lang="en-US" altLang="en-US" sz="44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increases of 3% or more </a:t>
            </a:r>
          </a:p>
        </p:txBody>
      </p:sp>
      <p:pic>
        <p:nvPicPr>
          <p:cNvPr id="26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307" y="363919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0" y="0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grpSp>
        <p:nvGrpSpPr>
          <p:cNvPr id="34819" name="Group 740"/>
          <p:cNvGrpSpPr>
            <a:grpSpLocks/>
          </p:cNvGrpSpPr>
          <p:nvPr/>
        </p:nvGrpSpPr>
        <p:grpSpPr bwMode="auto">
          <a:xfrm>
            <a:off x="1565275" y="3040063"/>
            <a:ext cx="5237163" cy="2909887"/>
            <a:chOff x="0" y="358696"/>
            <a:chExt cx="5237993" cy="2546895"/>
          </a:xfrm>
        </p:grpSpPr>
        <p:sp>
          <p:nvSpPr>
            <p:cNvPr id="733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742" name="Shape 734"/>
            <p:cNvSpPr>
              <a:spLocks noChangeArrowheads="1"/>
            </p:cNvSpPr>
            <p:nvPr/>
          </p:nvSpPr>
          <p:spPr bwMode="auto">
            <a:xfrm>
              <a:off x="1899869" y="1149858"/>
              <a:ext cx="3338124" cy="1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eaLnBrk="1">
                <a:lnSpc>
                  <a:spcPct val="70000"/>
                </a:lnSpc>
              </a:pPr>
              <a:r>
                <a:rPr lang="en-US" altLang="en-US" sz="10000" b="1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4%</a:t>
              </a:r>
              <a:r>
                <a:rPr lang="en-US" altLang="en-US" sz="100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/>
              </a:r>
              <a:br>
                <a:rPr lang="en-US" altLang="en-US" sz="100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</a:br>
              <a:r>
                <a:rPr lang="en-US" altLang="en-US" sz="48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points</a:t>
              </a:r>
            </a:p>
          </p:txBody>
        </p:sp>
      </p:grpSp>
      <p:sp>
        <p:nvSpPr>
          <p:cNvPr id="30724" name="Shape 748"/>
          <p:cNvSpPr>
            <a:spLocks noChangeArrowheads="1"/>
          </p:cNvSpPr>
          <p:nvPr/>
        </p:nvSpPr>
        <p:spPr bwMode="auto">
          <a:xfrm>
            <a:off x="1874838" y="963613"/>
            <a:ext cx="1507172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CAPITAL SPENDING FORECAST</a:t>
            </a:r>
          </a:p>
        </p:txBody>
      </p:sp>
      <p:sp>
        <p:nvSpPr>
          <p:cNvPr id="30725" name="Shape 749"/>
          <p:cNvSpPr>
            <a:spLocks noChangeArrowheads="1"/>
          </p:cNvSpPr>
          <p:nvPr/>
        </p:nvSpPr>
        <p:spPr bwMode="auto">
          <a:xfrm>
            <a:off x="8251373" y="1910274"/>
            <a:ext cx="1129616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27093" y="1000984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27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/>
          </a:p>
        </p:txBody>
      </p:sp>
      <p:sp>
        <p:nvSpPr>
          <p:cNvPr id="30728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0730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2" name="Chart 7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228469"/>
              </p:ext>
            </p:extLst>
          </p:nvPr>
        </p:nvGraphicFramePr>
        <p:xfrm>
          <a:off x="8910638" y="2039938"/>
          <a:ext cx="14277975" cy="1032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Shape 735"/>
          <p:cNvSpPr/>
          <p:nvPr/>
        </p:nvSpPr>
        <p:spPr>
          <a:xfrm rot="10800000" flipV="1">
            <a:off x="2422525" y="4202113"/>
            <a:ext cx="571500" cy="477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3392" y="12111687"/>
            <a:ext cx="8601218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reporting capital spending increases</a:t>
            </a:r>
          </a:p>
        </p:txBody>
      </p:sp>
      <p:sp>
        <p:nvSpPr>
          <p:cNvPr id="26" name="Oval 25"/>
          <p:cNvSpPr/>
          <p:nvPr/>
        </p:nvSpPr>
        <p:spPr>
          <a:xfrm>
            <a:off x="15895003" y="5663167"/>
            <a:ext cx="2103120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35" name="Shape 870"/>
          <p:cNvSpPr>
            <a:spLocks noChangeArrowheads="1"/>
          </p:cNvSpPr>
          <p:nvPr/>
        </p:nvSpPr>
        <p:spPr bwMode="auto">
          <a:xfrm>
            <a:off x="1427163" y="7305675"/>
            <a:ext cx="72548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52% </a:t>
            </a:r>
            <a:r>
              <a:rPr lang="en-US" altLang="en-US" sz="4400" b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predict increases </a:t>
            </a:r>
            <a:endParaRPr lang="en-US" altLang="en-US" sz="2400" b="1" dirty="0">
              <a:solidFill>
                <a:srgbClr val="C00000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25855" y="9865414"/>
            <a:ext cx="7065712" cy="21954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56% </a:t>
            </a:r>
            <a:r>
              <a:rPr lang="en-US" sz="4800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of PA firms plan to increase capital spending</a:t>
            </a:r>
          </a:p>
        </p:txBody>
      </p:sp>
      <p:sp>
        <p:nvSpPr>
          <p:cNvPr id="24" name="Shape 741"/>
          <p:cNvSpPr/>
          <p:nvPr/>
        </p:nvSpPr>
        <p:spPr>
          <a:xfrm>
            <a:off x="1562100" y="5816600"/>
            <a:ext cx="5238750" cy="941388"/>
          </a:xfrm>
          <a:prstGeom prst="rect">
            <a:avLst/>
          </a:prstGeom>
          <a:solidFill>
            <a:srgbClr val="232323"/>
          </a:solidFill>
          <a:ln w="25400" cap="flat">
            <a:solidFill>
              <a:srgbClr val="000000">
                <a:alpha val="0"/>
              </a:srgbClr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39" name="Shape 742"/>
          <p:cNvSpPr>
            <a:spLocks noChangeArrowheads="1"/>
          </p:cNvSpPr>
          <p:nvPr/>
        </p:nvSpPr>
        <p:spPr bwMode="auto">
          <a:xfrm>
            <a:off x="2527300" y="6083300"/>
            <a:ext cx="33147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2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UP vs. Last Year</a:t>
            </a:r>
          </a:p>
        </p:txBody>
      </p:sp>
      <p:pic>
        <p:nvPicPr>
          <p:cNvPr id="34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55" y="572440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31746" name="Group 145"/>
          <p:cNvGrpSpPr>
            <a:grpSpLocks/>
          </p:cNvGrpSpPr>
          <p:nvPr/>
        </p:nvGrpSpPr>
        <p:grpSpPr bwMode="auto">
          <a:xfrm>
            <a:off x="0" y="2946400"/>
            <a:ext cx="13817600" cy="5346700"/>
            <a:chOff x="0" y="0"/>
            <a:chExt cx="13131800" cy="5346700"/>
          </a:xfrm>
          <a:solidFill>
            <a:srgbClr val="FF9900"/>
          </a:solidFill>
        </p:grpSpPr>
        <p:grpSp>
          <p:nvGrpSpPr>
            <p:cNvPr id="31753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  <a:grpFill/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1754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31747" name="Shape 147"/>
          <p:cNvSpPr>
            <a:spLocks noChangeArrowheads="1"/>
          </p:cNvSpPr>
          <p:nvPr/>
        </p:nvSpPr>
        <p:spPr bwMode="auto">
          <a:xfrm>
            <a:off x="1258888" y="4778375"/>
            <a:ext cx="79486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EMPLOYMENT</a:t>
            </a:r>
          </a:p>
          <a:p>
            <a:pPr eaLnBrk="1">
              <a:lnSpc>
                <a:spcPct val="7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STATUS</a:t>
            </a:r>
          </a:p>
        </p:txBody>
      </p:sp>
      <p:sp>
        <p:nvSpPr>
          <p:cNvPr id="31748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76200"/>
            <a:ext cx="9118600" cy="13850144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52000" y="2980621"/>
            <a:ext cx="8001000" cy="5734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  </a:t>
            </a:r>
            <a:r>
              <a:rPr lang="en-US" sz="60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2018 </a:t>
            </a: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Actual Data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Unemployment Rate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32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Employment Growth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</a:t>
            </a:r>
          </a:p>
        </p:txBody>
      </p:sp>
      <p:sp>
        <p:nvSpPr>
          <p:cNvPr id="31751" name="TextBox 2"/>
          <p:cNvSpPr txBox="1">
            <a:spLocks noChangeArrowheads="1"/>
          </p:cNvSpPr>
          <p:nvPr/>
        </p:nvSpPr>
        <p:spPr bwMode="auto">
          <a:xfrm>
            <a:off x="3365500" y="10445750"/>
            <a:ext cx="184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endParaRPr lang="en-US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8293100"/>
            <a:ext cx="9207500" cy="422424"/>
          </a:xfrm>
          <a:prstGeom prst="rect">
            <a:avLst/>
          </a:prstGeom>
          <a:solidFill>
            <a:srgbClr val="0000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2698750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2770" name="Shape 748"/>
          <p:cNvSpPr>
            <a:spLocks noChangeArrowheads="1"/>
          </p:cNvSpPr>
          <p:nvPr/>
        </p:nvSpPr>
        <p:spPr bwMode="auto">
          <a:xfrm>
            <a:off x="1506538" y="963672"/>
            <a:ext cx="15070137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UNEMPLOYMENT RATE</a:t>
            </a:r>
          </a:p>
        </p:txBody>
      </p:sp>
      <p:sp>
        <p:nvSpPr>
          <p:cNvPr id="32771" name="Shape 749"/>
          <p:cNvSpPr>
            <a:spLocks noChangeArrowheads="1"/>
          </p:cNvSpPr>
          <p:nvPr/>
        </p:nvSpPr>
        <p:spPr bwMode="auto">
          <a:xfrm>
            <a:off x="7661787" y="1910274"/>
            <a:ext cx="2310378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2017-2018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2774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2776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sp>
        <p:nvSpPr>
          <p:cNvPr id="32777" name="Text Box 15"/>
          <p:cNvSpPr txBox="1">
            <a:spLocks noChangeArrowheads="1"/>
          </p:cNvSpPr>
          <p:nvPr/>
        </p:nvSpPr>
        <p:spPr bwMode="auto">
          <a:xfrm>
            <a:off x="6908800" y="12984163"/>
            <a:ext cx="11379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Source: U.S. Bureau of Labor Statistics, Bill Findley, November </a:t>
            </a:r>
            <a:r>
              <a:rPr lang="en-US" altLang="en-US" sz="24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n-US" altLang="en-US" sz="24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40710" y="7141652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77" name="Shape 870"/>
          <p:cNvSpPr>
            <a:spLocks noChangeArrowheads="1"/>
          </p:cNvSpPr>
          <p:nvPr/>
        </p:nvSpPr>
        <p:spPr bwMode="auto">
          <a:xfrm>
            <a:off x="0" y="3563938"/>
            <a:ext cx="7453313" cy="41243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Johnstown’s rate has improved, but is still higher than PA and the U.S</a:t>
            </a:r>
            <a:r>
              <a:rPr lang="en-US" altLang="en-US" sz="4400" b="1" dirty="0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.</a:t>
            </a:r>
          </a:p>
          <a:p>
            <a:pPr eaLnBrk="1"/>
            <a:endParaRPr lang="en-US" altLang="en-US" sz="4400" b="1" dirty="0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3817241"/>
              </p:ext>
            </p:extLst>
          </p:nvPr>
        </p:nvGraphicFramePr>
        <p:xfrm>
          <a:off x="7807229" y="3381375"/>
          <a:ext cx="9991726" cy="908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36513"/>
            <a:ext cx="18288000" cy="2894013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3794" name="Shape 748"/>
          <p:cNvSpPr>
            <a:spLocks noChangeArrowheads="1"/>
          </p:cNvSpPr>
          <p:nvPr/>
        </p:nvSpPr>
        <p:spPr bwMode="auto">
          <a:xfrm>
            <a:off x="1506538" y="963672"/>
            <a:ext cx="15070137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EMPLOYMENT</a:t>
            </a:r>
            <a:r>
              <a:rPr lang="en-US" altLang="en-US" sz="6400" b="1" dirty="0">
                <a:solidFill>
                  <a:srgbClr val="232323"/>
                </a:solidFill>
                <a:latin typeface="Helvetica" pitchFamily="2" charset="0"/>
                <a:sym typeface="Helvetica" pitchFamily="2" charset="0"/>
              </a:rPr>
              <a:t> </a:t>
            </a: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GROWTH</a:t>
            </a:r>
          </a:p>
        </p:txBody>
      </p:sp>
      <p:sp>
        <p:nvSpPr>
          <p:cNvPr id="33795" name="Shape 749"/>
          <p:cNvSpPr>
            <a:spLocks noChangeArrowheads="1"/>
          </p:cNvSpPr>
          <p:nvPr/>
        </p:nvSpPr>
        <p:spPr bwMode="auto">
          <a:xfrm>
            <a:off x="7661786" y="1910274"/>
            <a:ext cx="2310378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2017-2018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3796" name="Shape 227"/>
          <p:cNvSpPr>
            <a:spLocks noChangeShapeType="1"/>
          </p:cNvSpPr>
          <p:nvPr/>
        </p:nvSpPr>
        <p:spPr bwMode="auto">
          <a:xfrm flipV="1">
            <a:off x="77104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/>
          </a:p>
        </p:txBody>
      </p:sp>
      <p:sp>
        <p:nvSpPr>
          <p:cNvPr id="23" name="Shape 735"/>
          <p:cNvSpPr/>
          <p:nvPr/>
        </p:nvSpPr>
        <p:spPr>
          <a:xfrm flipV="1">
            <a:off x="2613025" y="5976938"/>
            <a:ext cx="571500" cy="401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33801" name="Chart 12"/>
          <p:cNvGraphicFramePr>
            <a:graphicFrameLocks/>
          </p:cNvGraphicFramePr>
          <p:nvPr/>
        </p:nvGraphicFramePr>
        <p:xfrm>
          <a:off x="6165850" y="5205413"/>
          <a:ext cx="59563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0" r:id="rId3" imgW="5961395" imgH="3303759" progId="Excel.Chart.8">
                  <p:embed/>
                </p:oleObj>
              </mc:Choice>
              <mc:Fallback>
                <p:oleObj r:id="rId3" imgW="5961395" imgH="3303759" progId="Excel.Chart.8">
                  <p:embed/>
                  <p:pic>
                    <p:nvPicPr>
                      <p:cNvPr id="0" name="Char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850" y="5205413"/>
                        <a:ext cx="5956300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5583485"/>
              </p:ext>
            </p:extLst>
          </p:nvPr>
        </p:nvGraphicFramePr>
        <p:xfrm>
          <a:off x="7188200" y="3612455"/>
          <a:ext cx="10875963" cy="875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900" name="Shape 870"/>
          <p:cNvSpPr>
            <a:spLocks noChangeArrowheads="1"/>
          </p:cNvSpPr>
          <p:nvPr/>
        </p:nvSpPr>
        <p:spPr bwMode="auto">
          <a:xfrm>
            <a:off x="0" y="3815655"/>
            <a:ext cx="8197850" cy="276998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Johnstown’s </a:t>
            </a:r>
            <a:r>
              <a:rPr lang="en-US" altLang="en-US" sz="44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(and PA’s) employed work </a:t>
            </a:r>
            <a:r>
              <a:rPr lang="en-US" altLang="en-US" sz="4400" b="1" dirty="0" err="1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forcees</a:t>
            </a:r>
            <a:r>
              <a:rPr lang="en-US" altLang="en-US" sz="44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 </a:t>
            </a:r>
            <a:r>
              <a:rPr lang="en-US" altLang="en-US" sz="4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lost ground again in </a:t>
            </a:r>
            <a:r>
              <a:rPr lang="en-US" altLang="en-US" sz="44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2018</a:t>
            </a:r>
            <a:endParaRPr lang="en-US" altLang="en-US" sz="44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37303" y="6373296"/>
            <a:ext cx="225044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0" dirty="0">
                <a:solidFill>
                  <a:srgbClr val="FFFFFF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</a:t>
            </a:r>
            <a:r>
              <a:rPr lang="en-US" sz="4000" b="1" kern="0" dirty="0">
                <a:solidFill>
                  <a:srgbClr val="FFFFFF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U.S.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1265" y="7879755"/>
            <a:ext cx="481319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 smtClean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     </a:t>
            </a:r>
            <a:r>
              <a:rPr lang="en-US" sz="4000" b="1" kern="0" dirty="0" smtClean="0">
                <a:solidFill>
                  <a:srgbClr val="FFFFFF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Pennsylvania</a:t>
            </a:r>
            <a:endParaRPr lang="en-US" sz="4400" b="1" kern="0" dirty="0">
              <a:solidFill>
                <a:srgbClr val="FFFFFF"/>
              </a:solidFill>
              <a:latin typeface="Arial" panose="020B0604020202020204" pitchFamily="34" charset="0"/>
              <a:ea typeface="Gill Sans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73565" y="9227436"/>
            <a:ext cx="604857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</a:t>
            </a:r>
            <a:r>
              <a:rPr lang="en-US" sz="4800" b="1" kern="0" dirty="0" smtClean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            </a:t>
            </a:r>
            <a:r>
              <a:rPr lang="en-US" sz="4000" b="1" kern="0" dirty="0" smtClean="0">
                <a:solidFill>
                  <a:srgbClr val="FFFFFF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Johnstown</a:t>
            </a:r>
            <a:endParaRPr lang="en-US" sz="4800" b="1" kern="0" dirty="0">
              <a:solidFill>
                <a:srgbClr val="FFFFFF"/>
              </a:solidFill>
              <a:latin typeface="Arial" panose="020B0604020202020204" pitchFamily="34" charset="0"/>
              <a:ea typeface="Gill Sans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908800" y="12849080"/>
            <a:ext cx="11379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i="1" dirty="0">
                <a:latin typeface="Arial" pitchFamily="34" charset="0"/>
                <a:cs typeface="Arial" pitchFamily="34" charset="0"/>
              </a:rPr>
              <a:t>Source: U.S. Bureau of Labor Statistics, Bill Findley, November </a:t>
            </a:r>
            <a:r>
              <a:rPr lang="en-US" altLang="en-US" sz="2400" i="1" dirty="0" smtClean="0">
                <a:latin typeface="Arial" pitchFamily="34" charset="0"/>
                <a:cs typeface="Arial" pitchFamily="34" charset="0"/>
              </a:rPr>
              <a:t>2018</a:t>
            </a:r>
            <a:endParaRPr lang="en-US" altLang="en-US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21840" y="6400891"/>
            <a:ext cx="2359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+1.10</a:t>
            </a:r>
            <a:r>
              <a:rPr lang="en-US" sz="4800" b="1" dirty="0" smtClean="0">
                <a:solidFill>
                  <a:schemeClr val="bg1"/>
                </a:solidFill>
              </a:rPr>
              <a:t>%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2825750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4818" name="Shape 748"/>
          <p:cNvSpPr>
            <a:spLocks noChangeArrowheads="1"/>
          </p:cNvSpPr>
          <p:nvPr/>
        </p:nvSpPr>
        <p:spPr bwMode="auto">
          <a:xfrm>
            <a:off x="1506538" y="963672"/>
            <a:ext cx="15070137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EMPLOYMENT GROWTH TREND</a:t>
            </a:r>
          </a:p>
        </p:txBody>
      </p:sp>
      <p:sp>
        <p:nvSpPr>
          <p:cNvPr id="34819" name="Shape 749"/>
          <p:cNvSpPr>
            <a:spLocks noChangeArrowheads="1"/>
          </p:cNvSpPr>
          <p:nvPr/>
        </p:nvSpPr>
        <p:spPr bwMode="auto">
          <a:xfrm>
            <a:off x="7661786" y="1910274"/>
            <a:ext cx="2310378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2007-2018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4821" name="Shape 227"/>
          <p:cNvSpPr>
            <a:spLocks noChangeShapeType="1"/>
          </p:cNvSpPr>
          <p:nvPr/>
        </p:nvSpPr>
        <p:spPr bwMode="auto">
          <a:xfrm flipV="1">
            <a:off x="6542088" y="1142206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/>
          </a:p>
        </p:txBody>
      </p:sp>
      <p:sp>
        <p:nvSpPr>
          <p:cNvPr id="38924" name="Shape 870"/>
          <p:cNvSpPr>
            <a:spLocks noChangeArrowheads="1"/>
          </p:cNvSpPr>
          <p:nvPr/>
        </p:nvSpPr>
        <p:spPr bwMode="auto">
          <a:xfrm>
            <a:off x="-296068" y="5983288"/>
            <a:ext cx="6005512" cy="2093912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dirty="0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Johnstown’s job growth is flat</a:t>
            </a:r>
          </a:p>
        </p:txBody>
      </p:sp>
      <p:sp>
        <p:nvSpPr>
          <p:cNvPr id="34828" name="Text Box 15"/>
          <p:cNvSpPr txBox="1">
            <a:spLocks noChangeArrowheads="1"/>
          </p:cNvSpPr>
          <p:nvPr/>
        </p:nvSpPr>
        <p:spPr bwMode="auto">
          <a:xfrm>
            <a:off x="6908800" y="12923076"/>
            <a:ext cx="11379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Source: U.S. Bureau of Labor Statistics, Bill Findley, November </a:t>
            </a:r>
            <a:r>
              <a:rPr lang="en-US" altLang="en-US" sz="24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n-US" altLang="en-US" sz="24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736415"/>
              </p:ext>
            </p:extLst>
          </p:nvPr>
        </p:nvGraphicFramePr>
        <p:xfrm>
          <a:off x="4118928" y="4025900"/>
          <a:ext cx="13508672" cy="810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35842" name="Group 145"/>
          <p:cNvGrpSpPr>
            <a:grpSpLocks/>
          </p:cNvGrpSpPr>
          <p:nvPr/>
        </p:nvGrpSpPr>
        <p:grpSpPr bwMode="auto">
          <a:xfrm>
            <a:off x="-177800" y="2946400"/>
            <a:ext cx="13995400" cy="5346700"/>
            <a:chOff x="0" y="0"/>
            <a:chExt cx="13131800" cy="5346700"/>
          </a:xfrm>
          <a:solidFill>
            <a:srgbClr val="FF9900"/>
          </a:solidFill>
        </p:grpSpPr>
        <p:grpSp>
          <p:nvGrpSpPr>
            <p:cNvPr id="35849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  <a:grpFill/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r>
                  <a:rPr lang="en-US" sz="4000" kern="0" dirty="0" smtClean="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rPr>
                  <a:t>  </a:t>
                </a: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5850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35843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JOBS FORECAST</a:t>
            </a:r>
          </a:p>
        </p:txBody>
      </p:sp>
      <p:sp>
        <p:nvSpPr>
          <p:cNvPr id="35844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7889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2019 </a:t>
            </a: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Projections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Overall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type of position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industry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type of firm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size of firm</a:t>
            </a:r>
          </a:p>
        </p:txBody>
      </p:sp>
      <p:sp>
        <p:nvSpPr>
          <p:cNvPr id="35847" name="TextBox 2"/>
          <p:cNvSpPr txBox="1">
            <a:spLocks noChangeArrowheads="1"/>
          </p:cNvSpPr>
          <p:nvPr/>
        </p:nvSpPr>
        <p:spPr bwMode="auto">
          <a:xfrm>
            <a:off x="4826000" y="9017000"/>
            <a:ext cx="184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endParaRPr lang="en-US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77800" y="8293100"/>
            <a:ext cx="9385300" cy="438150"/>
          </a:xfrm>
          <a:prstGeom prst="rect">
            <a:avLst/>
          </a:prstGeom>
          <a:solidFill>
            <a:srgbClr val="0000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733"/>
          <p:cNvSpPr/>
          <p:nvPr/>
        </p:nvSpPr>
        <p:spPr>
          <a:xfrm flipV="1">
            <a:off x="1564640" y="3499556"/>
            <a:ext cx="5248528" cy="417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40" y="0"/>
                </a:moveTo>
                <a:lnTo>
                  <a:pt x="21596" y="9241"/>
                </a:lnTo>
                <a:lnTo>
                  <a:pt x="21600" y="21600"/>
                </a:lnTo>
                <a:lnTo>
                  <a:pt x="0" y="21515"/>
                </a:lnTo>
                <a:lnTo>
                  <a:pt x="9" y="9241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6"/>
          </a:solidFill>
          <a:ln w="25400" cap="flat">
            <a:solidFill>
              <a:srgbClr val="000000">
                <a:alpha val="0"/>
              </a:srgbClr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44450"/>
            <a:ext cx="18288000" cy="26241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6866" name="Shape 748"/>
          <p:cNvSpPr>
            <a:spLocks noChangeArrowheads="1"/>
          </p:cNvSpPr>
          <p:nvPr/>
        </p:nvSpPr>
        <p:spPr bwMode="auto">
          <a:xfrm>
            <a:off x="4910138" y="679510"/>
            <a:ext cx="8940800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HIRING </a:t>
            </a: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FORECAST</a:t>
            </a:r>
          </a:p>
        </p:txBody>
      </p:sp>
      <p:sp>
        <p:nvSpPr>
          <p:cNvPr id="36867" name="Shape 749"/>
          <p:cNvSpPr>
            <a:spLocks noChangeArrowheads="1"/>
          </p:cNvSpPr>
          <p:nvPr/>
        </p:nvSpPr>
        <p:spPr bwMode="auto">
          <a:xfrm>
            <a:off x="8251374" y="1910274"/>
            <a:ext cx="1129616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6872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3" name="Chart 7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1482139"/>
              </p:ext>
            </p:extLst>
          </p:nvPr>
        </p:nvGraphicFramePr>
        <p:xfrm>
          <a:off x="8251374" y="1393612"/>
          <a:ext cx="9457506" cy="1106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74" name="Shape 870"/>
          <p:cNvSpPr>
            <a:spLocks noChangeArrowheads="1"/>
          </p:cNvSpPr>
          <p:nvPr/>
        </p:nvSpPr>
        <p:spPr bwMode="auto">
          <a:xfrm>
            <a:off x="2387600" y="9401175"/>
            <a:ext cx="64262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grpSp>
        <p:nvGrpSpPr>
          <p:cNvPr id="36875" name="Group 743"/>
          <p:cNvGrpSpPr>
            <a:grpSpLocks/>
          </p:cNvGrpSpPr>
          <p:nvPr/>
        </p:nvGrpSpPr>
        <p:grpSpPr bwMode="auto">
          <a:xfrm>
            <a:off x="1564640" y="3499556"/>
            <a:ext cx="5245100" cy="914400"/>
            <a:chOff x="0" y="1"/>
            <a:chExt cx="5237992" cy="939309"/>
          </a:xfrm>
        </p:grpSpPr>
        <p:sp>
          <p:nvSpPr>
            <p:cNvPr id="29" name="Shape 741"/>
            <p:cNvSpPr/>
            <p:nvPr/>
          </p:nvSpPr>
          <p:spPr>
            <a:xfrm>
              <a:off x="0" y="1"/>
              <a:ext cx="5237992" cy="939309"/>
            </a:xfrm>
            <a:prstGeom prst="rect">
              <a:avLst/>
            </a:pr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6884" name="Shape 742"/>
            <p:cNvSpPr>
              <a:spLocks noChangeArrowheads="1"/>
            </p:cNvSpPr>
            <p:nvPr/>
          </p:nvSpPr>
          <p:spPr bwMode="auto">
            <a:xfrm>
              <a:off x="635181" y="325557"/>
              <a:ext cx="4012881" cy="484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 dirty="0" smtClean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DOWN </a:t>
              </a:r>
              <a:r>
                <a:rPr lang="en-US" altLang="en-US" sz="32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vs. Last Year</a:t>
              </a:r>
            </a:p>
          </p:txBody>
        </p:sp>
      </p:grpSp>
      <p:sp>
        <p:nvSpPr>
          <p:cNvPr id="35" name="Shape 734"/>
          <p:cNvSpPr/>
          <p:nvPr/>
        </p:nvSpPr>
        <p:spPr>
          <a:xfrm>
            <a:off x="3031914" y="4769613"/>
            <a:ext cx="2710542" cy="1558375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70000"/>
              </a:lnSpc>
              <a:defRPr sz="14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kern="0" dirty="0"/>
              <a:t>8</a:t>
            </a:r>
            <a:r>
              <a:rPr sz="8800" kern="0" dirty="0" smtClean="0"/>
              <a:t>%</a:t>
            </a:r>
            <a:endParaRPr lang="en-US" sz="8800" kern="0" dirty="0" smtClean="0"/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smtClean="0"/>
              <a:t>points</a:t>
            </a:r>
            <a:endParaRPr sz="4400" kern="0" dirty="0"/>
          </a:p>
        </p:txBody>
      </p:sp>
      <p:sp>
        <p:nvSpPr>
          <p:cNvPr id="39" name="Shape 735"/>
          <p:cNvSpPr/>
          <p:nvPr/>
        </p:nvSpPr>
        <p:spPr>
          <a:xfrm flipV="1">
            <a:off x="2370137" y="5146672"/>
            <a:ext cx="903641" cy="694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380968" y="12602210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reporting hiring plans </a:t>
            </a:r>
          </a:p>
        </p:txBody>
      </p:sp>
      <p:sp>
        <p:nvSpPr>
          <p:cNvPr id="42" name="Oval 41"/>
          <p:cNvSpPr/>
          <p:nvPr/>
        </p:nvSpPr>
        <p:spPr>
          <a:xfrm>
            <a:off x="15477744" y="7026275"/>
            <a:ext cx="2231136" cy="1817307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80" name="Shape 870"/>
          <p:cNvSpPr>
            <a:spLocks noChangeArrowheads="1"/>
          </p:cNvSpPr>
          <p:nvPr/>
        </p:nvSpPr>
        <p:spPr bwMode="auto">
          <a:xfrm>
            <a:off x="10685462" y="3499556"/>
            <a:ext cx="725487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i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46% </a:t>
            </a:r>
            <a:r>
              <a:rPr lang="en-US" altLang="en-US" sz="4400" b="1" i="1" dirty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plan to hire in </a:t>
            </a:r>
            <a:r>
              <a:rPr lang="en-US" altLang="en-US" sz="4400" b="1" i="1" dirty="0" smtClean="0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2400" b="1" i="1" dirty="0">
              <a:solidFill>
                <a:srgbClr val="C00000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53927" y="10042931"/>
            <a:ext cx="6363243" cy="213391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28% </a:t>
            </a:r>
            <a:r>
              <a:rPr lang="en-US" sz="4800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of PA firms expect to hire in </a:t>
            </a:r>
            <a:r>
              <a:rPr lang="en-US" sz="4800" kern="0" dirty="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2019</a:t>
            </a:r>
            <a:endParaRPr lang="en-US" sz="4800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7" name="Picture 4" descr="Image result for check mark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02" y="9401175"/>
            <a:ext cx="1765181" cy="167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-44450"/>
            <a:ext cx="18288000" cy="2746375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grpSp>
        <p:nvGrpSpPr>
          <p:cNvPr id="37891" name="Group 743"/>
          <p:cNvGrpSpPr>
            <a:grpSpLocks/>
          </p:cNvGrpSpPr>
          <p:nvPr/>
        </p:nvGrpSpPr>
        <p:grpSpPr bwMode="auto">
          <a:xfrm>
            <a:off x="584201" y="6559550"/>
            <a:ext cx="4534818" cy="1147763"/>
            <a:chOff x="-291812" y="-580740"/>
            <a:chExt cx="5237992" cy="1147834"/>
          </a:xfrm>
        </p:grpSpPr>
        <p:sp>
          <p:nvSpPr>
            <p:cNvPr id="6" name="Shape 741"/>
            <p:cNvSpPr/>
            <p:nvPr/>
          </p:nvSpPr>
          <p:spPr>
            <a:xfrm>
              <a:off x="-291812" y="-580740"/>
              <a:ext cx="5237992" cy="1147834"/>
            </a:xfrm>
            <a:prstGeom prst="rect">
              <a:avLst/>
            </a:pr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900" name="Shape 742"/>
            <p:cNvSpPr>
              <a:spLocks noChangeArrowheads="1"/>
            </p:cNvSpPr>
            <p:nvPr/>
          </p:nvSpPr>
          <p:spPr bwMode="auto">
            <a:xfrm>
              <a:off x="359235" y="-87685"/>
              <a:ext cx="4234724" cy="518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600" b="1" dirty="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UP vs. Last Year</a:t>
              </a:r>
            </a:p>
          </p:txBody>
        </p:sp>
      </p:grpSp>
      <p:grpSp>
        <p:nvGrpSpPr>
          <p:cNvPr id="8" name="Group 740"/>
          <p:cNvGrpSpPr/>
          <p:nvPr/>
        </p:nvGrpSpPr>
        <p:grpSpPr>
          <a:xfrm>
            <a:off x="584201" y="4039851"/>
            <a:ext cx="4534817" cy="2546896"/>
            <a:chOff x="0" y="358696"/>
            <a:chExt cx="5237993" cy="2546895"/>
          </a:xfrm>
          <a:solidFill>
            <a:srgbClr val="C00000"/>
          </a:solidFill>
        </p:grpSpPr>
        <p:sp>
          <p:nvSpPr>
            <p:cNvPr id="9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" name="Shape 734"/>
            <p:cNvSpPr/>
            <p:nvPr/>
          </p:nvSpPr>
          <p:spPr>
            <a:xfrm>
              <a:off x="1905409" y="1471101"/>
              <a:ext cx="2705101" cy="894476"/>
            </a:xfrm>
            <a:prstGeom prst="rect">
              <a:avLst/>
            </a:prstGeom>
            <a:solidFill>
              <a:srgbClr val="0066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>
                <a:lnSpc>
                  <a:spcPct val="70000"/>
                </a:lnSpc>
                <a:defRPr sz="14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kern="0" dirty="0" smtClean="0"/>
                <a:t>47</a:t>
              </a:r>
              <a:r>
                <a:rPr sz="7200" kern="0" dirty="0" smtClean="0"/>
                <a:t>%</a:t>
              </a:r>
              <a:endParaRPr sz="7200" kern="0" dirty="0"/>
            </a:p>
          </p:txBody>
        </p:sp>
      </p:grpSp>
      <p:sp>
        <p:nvSpPr>
          <p:cNvPr id="37893" name="Shape 748"/>
          <p:cNvSpPr>
            <a:spLocks noChangeArrowheads="1"/>
          </p:cNvSpPr>
          <p:nvPr/>
        </p:nvSpPr>
        <p:spPr bwMode="auto">
          <a:xfrm>
            <a:off x="1506538" y="963613"/>
            <a:ext cx="1507013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 GROWTH PROJECTION</a:t>
            </a:r>
          </a:p>
        </p:txBody>
      </p:sp>
      <p:sp>
        <p:nvSpPr>
          <p:cNvPr id="37894" name="Shape 749"/>
          <p:cNvSpPr>
            <a:spLocks noChangeArrowheads="1"/>
          </p:cNvSpPr>
          <p:nvPr/>
        </p:nvSpPr>
        <p:spPr bwMode="auto">
          <a:xfrm>
            <a:off x="7661786" y="1910273"/>
            <a:ext cx="2310378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1994-</a:t>
            </a: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16" name="Shape 735"/>
          <p:cNvSpPr/>
          <p:nvPr/>
        </p:nvSpPr>
        <p:spPr>
          <a:xfrm rot="10800000" flipV="1">
            <a:off x="1273628" y="5153024"/>
            <a:ext cx="991207" cy="688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96" name="Shape 870"/>
          <p:cNvSpPr>
            <a:spLocks noChangeArrowheads="1"/>
          </p:cNvSpPr>
          <p:nvPr/>
        </p:nvSpPr>
        <p:spPr bwMode="auto">
          <a:xfrm>
            <a:off x="896939" y="8075613"/>
            <a:ext cx="3917143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5400" b="1" dirty="0" smtClean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2018 </a:t>
            </a:r>
            <a:r>
              <a:rPr lang="en-US" altLang="en-US" sz="5400" b="1" dirty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– </a:t>
            </a:r>
            <a:r>
              <a:rPr lang="en-US" altLang="en-US" sz="5400" b="1" dirty="0" smtClean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297</a:t>
            </a:r>
            <a:endParaRPr lang="en-US" altLang="en-US" sz="5400" b="1" dirty="0">
              <a:solidFill>
                <a:srgbClr val="FF00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r>
              <a:rPr lang="en-US" altLang="en-US" sz="5400" b="1" dirty="0" smtClean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2019 </a:t>
            </a:r>
            <a:r>
              <a:rPr lang="en-US" altLang="en-US" sz="5400" b="1" dirty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– </a:t>
            </a:r>
            <a:r>
              <a:rPr lang="en-US" altLang="en-US" sz="5400" b="1" dirty="0" smtClean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436 </a:t>
            </a:r>
            <a:endParaRPr lang="en-US" altLang="en-US" sz="5400" b="1" dirty="0">
              <a:solidFill>
                <a:srgbClr val="FF00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24" name="Picture 4" descr="Image result for check mark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29" y="428950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282474"/>
              </p:ext>
            </p:extLst>
          </p:nvPr>
        </p:nvGraphicFramePr>
        <p:xfrm>
          <a:off x="4656961" y="2944368"/>
          <a:ext cx="13748237" cy="10625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val 12"/>
          <p:cNvSpPr/>
          <p:nvPr/>
        </p:nvSpPr>
        <p:spPr>
          <a:xfrm>
            <a:off x="17264742" y="9511506"/>
            <a:ext cx="876954" cy="1085330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Shape 870"/>
          <p:cNvSpPr>
            <a:spLocks noChangeArrowheads="1"/>
          </p:cNvSpPr>
          <p:nvPr/>
        </p:nvSpPr>
        <p:spPr bwMode="auto">
          <a:xfrm>
            <a:off x="896939" y="10558736"/>
            <a:ext cx="3917143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5400" b="1" dirty="0" smtClean="0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Forecast</a:t>
            </a:r>
            <a:endParaRPr lang="en-US" altLang="en-US" sz="5400" b="1" dirty="0">
              <a:solidFill>
                <a:srgbClr val="FF00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r>
              <a:rPr lang="en-US" altLang="en-US" sz="5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Helvetica" pitchFamily="2" charset="0"/>
                <a:sym typeface="Helvetica" pitchFamily="2" charset="0"/>
              </a:rPr>
              <a:t>Actual</a:t>
            </a:r>
            <a:endParaRPr lang="en-US" altLang="en-US" sz="5400" b="1" dirty="0">
              <a:solidFill>
                <a:schemeClr val="bg2">
                  <a:lumMod val="40000"/>
                  <a:lumOff val="60000"/>
                </a:schemeClr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4034" name="Shape 870"/>
          <p:cNvSpPr>
            <a:spLocks noChangeArrowheads="1"/>
          </p:cNvSpPr>
          <p:nvPr/>
        </p:nvSpPr>
        <p:spPr bwMode="auto">
          <a:xfrm>
            <a:off x="0" y="4356910"/>
            <a:ext cx="7527925" cy="369331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Predicted growth is </a:t>
            </a:r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led by Blue Collar Support positions</a:t>
            </a:r>
            <a:endParaRPr lang="en-US" altLang="en-US" sz="36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8915" name="Shape 875"/>
          <p:cNvSpPr>
            <a:spLocks noChangeArrowheads="1"/>
          </p:cNvSpPr>
          <p:nvPr/>
        </p:nvSpPr>
        <p:spPr bwMode="auto">
          <a:xfrm>
            <a:off x="5221288" y="963613"/>
            <a:ext cx="78359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POSITION</a:t>
            </a:r>
          </a:p>
        </p:txBody>
      </p:sp>
      <p:sp>
        <p:nvSpPr>
          <p:cNvPr id="38916" name="Shape 876"/>
          <p:cNvSpPr>
            <a:spLocks noChangeArrowheads="1"/>
          </p:cNvSpPr>
          <p:nvPr/>
        </p:nvSpPr>
        <p:spPr bwMode="auto">
          <a:xfrm>
            <a:off x="8574430" y="1834182"/>
            <a:ext cx="1129616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graphicFrame>
        <p:nvGraphicFramePr>
          <p:cNvPr id="38917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07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973096" y="12017716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</a:t>
            </a:r>
            <a:r>
              <a:rPr lang="en-US" sz="3600" i="1" kern="0" dirty="0" smtClean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2019 </a:t>
            </a: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</a:p>
        </p:txBody>
      </p:sp>
      <p:pic>
        <p:nvPicPr>
          <p:cNvPr id="11" name="Picture 4" descr="Image result for check mark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65" y="498943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176983"/>
              </p:ext>
            </p:extLst>
          </p:nvPr>
        </p:nvGraphicFramePr>
        <p:xfrm>
          <a:off x="8247888" y="3584449"/>
          <a:ext cx="10222991" cy="804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Oval 12"/>
          <p:cNvSpPr/>
          <p:nvPr/>
        </p:nvSpPr>
        <p:spPr>
          <a:xfrm>
            <a:off x="15129700" y="9727982"/>
            <a:ext cx="2238375" cy="1676400"/>
          </a:xfrm>
          <a:prstGeom prst="ellipse">
            <a:avLst/>
          </a:prstGeom>
          <a:noFill/>
          <a:ln w="889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ym typeface="Gill San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-44450"/>
            <a:ext cx="18288000" cy="2825750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0962" name="Shape 875"/>
          <p:cNvSpPr>
            <a:spLocks noChangeArrowheads="1"/>
          </p:cNvSpPr>
          <p:nvPr/>
        </p:nvSpPr>
        <p:spPr bwMode="auto">
          <a:xfrm>
            <a:off x="1293813" y="963613"/>
            <a:ext cx="149367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ORGANIZATION TYPE</a:t>
            </a:r>
          </a:p>
        </p:txBody>
      </p:sp>
      <p:sp>
        <p:nvSpPr>
          <p:cNvPr id="40963" name="Shape 876"/>
          <p:cNvSpPr>
            <a:spLocks noChangeArrowheads="1"/>
          </p:cNvSpPr>
          <p:nvPr/>
        </p:nvSpPr>
        <p:spPr bwMode="auto">
          <a:xfrm>
            <a:off x="8581573" y="2065055"/>
            <a:ext cx="1129616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graphicFrame>
        <p:nvGraphicFramePr>
          <p:cNvPr id="40964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6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Shape 870"/>
          <p:cNvSpPr>
            <a:spLocks noChangeArrowheads="1"/>
          </p:cNvSpPr>
          <p:nvPr/>
        </p:nvSpPr>
        <p:spPr bwMode="auto">
          <a:xfrm>
            <a:off x="0" y="4484688"/>
            <a:ext cx="7631494" cy="3694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Services account for most of the predicted growth</a:t>
            </a:r>
            <a:endParaRPr lang="en-US" altLang="en-US" sz="36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13" name="Picture 4" descr="Image result for check mark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39" y="48693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080558"/>
              </p:ext>
            </p:extLst>
          </p:nvPr>
        </p:nvGraphicFramePr>
        <p:xfrm>
          <a:off x="7955280" y="4351507"/>
          <a:ext cx="10539546" cy="8029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Oval 1"/>
          <p:cNvSpPr/>
          <p:nvPr/>
        </p:nvSpPr>
        <p:spPr>
          <a:xfrm>
            <a:off x="15568612" y="7007606"/>
            <a:ext cx="2238375" cy="1676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ym typeface="Gill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40024" y="11724747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</a:t>
            </a:r>
            <a:r>
              <a:rPr lang="en-US" sz="3600" i="1" kern="0" dirty="0" smtClean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2019 </a:t>
            </a: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14171"/>
            <a:ext cx="18288000" cy="24590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sym typeface="Gill Sans" charset="0"/>
              </a:rPr>
              <a:t>     </a:t>
            </a: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869" name="Shape 869"/>
          <p:cNvSpPr/>
          <p:nvPr/>
        </p:nvSpPr>
        <p:spPr>
          <a:xfrm>
            <a:off x="4125913" y="6138863"/>
            <a:ext cx="2740025" cy="2740025"/>
          </a:xfrm>
          <a:prstGeom prst="ellipse">
            <a:avLst/>
          </a:prstGeom>
          <a:solidFill>
            <a:srgbClr val="FFFFFF">
              <a:alpha val="20000"/>
            </a:srgbClr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011" name="Shape 875"/>
          <p:cNvSpPr>
            <a:spLocks noChangeArrowheads="1"/>
          </p:cNvSpPr>
          <p:nvPr/>
        </p:nvSpPr>
        <p:spPr bwMode="auto">
          <a:xfrm>
            <a:off x="1293813" y="963613"/>
            <a:ext cx="149367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ORGANIZATION SIZE</a:t>
            </a:r>
          </a:p>
        </p:txBody>
      </p:sp>
      <p:sp>
        <p:nvSpPr>
          <p:cNvPr id="43012" name="Shape 876"/>
          <p:cNvSpPr>
            <a:spLocks noChangeArrowheads="1"/>
          </p:cNvSpPr>
          <p:nvPr/>
        </p:nvSpPr>
        <p:spPr bwMode="auto">
          <a:xfrm>
            <a:off x="8507753" y="1861345"/>
            <a:ext cx="1129616" cy="51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2019</a:t>
            </a:r>
            <a:endParaRPr lang="en-US" altLang="en-US" sz="3600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graphicFrame>
        <p:nvGraphicFramePr>
          <p:cNvPr id="43013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6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Shape 870"/>
          <p:cNvSpPr>
            <a:spLocks noChangeArrowheads="1"/>
          </p:cNvSpPr>
          <p:nvPr/>
        </p:nvSpPr>
        <p:spPr bwMode="auto">
          <a:xfrm>
            <a:off x="0" y="5102181"/>
            <a:ext cx="7527925" cy="369331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Mid-sized </a:t>
            </a:r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organizations </a:t>
            </a:r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lead the predicted growth</a:t>
            </a:r>
            <a:endParaRPr lang="en-US" altLang="en-US" sz="36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23944" y="11912660"/>
            <a:ext cx="786405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</a:t>
            </a:r>
            <a:r>
              <a:rPr lang="en-US" sz="3600" i="1" kern="0" dirty="0" smtClean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2019 </a:t>
            </a: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</a:p>
        </p:txBody>
      </p:sp>
      <p:pic>
        <p:nvPicPr>
          <p:cNvPr id="11" name="Picture 4" descr="Image result for check mark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022" y="432753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564860"/>
              </p:ext>
            </p:extLst>
          </p:nvPr>
        </p:nvGraphicFramePr>
        <p:xfrm>
          <a:off x="7991856" y="3422651"/>
          <a:ext cx="10224705" cy="8121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Oval 12"/>
          <p:cNvSpPr/>
          <p:nvPr/>
        </p:nvSpPr>
        <p:spPr>
          <a:xfrm>
            <a:off x="14745652" y="7119100"/>
            <a:ext cx="2238375" cy="1676400"/>
          </a:xfrm>
          <a:prstGeom prst="ellipse">
            <a:avLst/>
          </a:prstGeom>
          <a:noFill/>
          <a:ln w="889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ym typeface="Gill San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45058" name="Group 145"/>
          <p:cNvGrpSpPr>
            <a:grpSpLocks/>
          </p:cNvGrpSpPr>
          <p:nvPr/>
        </p:nvGrpSpPr>
        <p:grpSpPr bwMode="auto">
          <a:xfrm>
            <a:off x="-203200" y="2922588"/>
            <a:ext cx="14020800" cy="5346700"/>
            <a:chOff x="0" y="0"/>
            <a:chExt cx="13131800" cy="5346700"/>
          </a:xfrm>
          <a:solidFill>
            <a:srgbClr val="FF9900"/>
          </a:solidFill>
        </p:grpSpPr>
        <p:grpSp>
          <p:nvGrpSpPr>
            <p:cNvPr id="45064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  <a:grpFill/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grpFill/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45065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45059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dirty="0">
                <a:latin typeface="Helvetica" pitchFamily="2" charset="0"/>
                <a:sym typeface="Helvetica" pitchFamily="2" charset="0"/>
              </a:rPr>
              <a:t>OPTIMISM</a:t>
            </a:r>
          </a:p>
        </p:txBody>
      </p:sp>
      <p:sp>
        <p:nvSpPr>
          <p:cNvPr id="45060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5180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2019 </a:t>
            </a: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Comparisons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Region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Pennsylvania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United States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8293100"/>
            <a:ext cx="9207500" cy="565150"/>
          </a:xfrm>
          <a:prstGeom prst="rect">
            <a:avLst/>
          </a:prstGeom>
          <a:solidFill>
            <a:schemeClr val="tx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78338" y="577850"/>
            <a:ext cx="13809662" cy="1219200"/>
          </a:xfrm>
        </p:spPr>
        <p:txBody>
          <a:bodyPr/>
          <a:lstStyle/>
          <a:p>
            <a:pPr eaLnBrk="1" hangingPunct="1"/>
            <a:r>
              <a:rPr lang="en-US" altLang="en-US" sz="6600" b="1" dirty="0" smtClean="0">
                <a:solidFill>
                  <a:srgbClr val="FFFFFF"/>
                </a:solidFill>
                <a:latin typeface="Helvetica" pitchFamily="2" charset="0"/>
              </a:rPr>
              <a:t>OPTIMISM SCALE</a:t>
            </a:r>
          </a:p>
        </p:txBody>
      </p:sp>
      <p:sp>
        <p:nvSpPr>
          <p:cNvPr id="37895" name="Text Box 4"/>
          <p:cNvSpPr txBox="1">
            <a:spLocks noChangeArrowheads="1"/>
          </p:cNvSpPr>
          <p:nvPr/>
        </p:nvSpPr>
        <p:spPr bwMode="auto">
          <a:xfrm>
            <a:off x="6096000" y="12712700"/>
            <a:ext cx="9906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i="1" kern="0" dirty="0">
                <a:solidFill>
                  <a:srgbClr val="FFFFFF"/>
                </a:solidFill>
                <a:latin typeface="Arial Narrow" pitchFamily="34" charset="0"/>
                <a:ea typeface="Gill Sans"/>
                <a:cs typeface="Gill Sans"/>
                <a:sym typeface="Gill Sans"/>
              </a:rPr>
              <a:t>      </a:t>
            </a:r>
            <a:r>
              <a:rPr lang="en-US" sz="2400" i="1" kern="0" dirty="0">
                <a:solidFill>
                  <a:srgbClr val="FFFFFF"/>
                </a:solidFill>
                <a:latin typeface="+mj-lt"/>
                <a:ea typeface="Gill Sans"/>
                <a:cs typeface="Gill Sans"/>
                <a:sym typeface="Gill Sans"/>
              </a:rPr>
              <a:t>*Source: PNC Bank, October, </a:t>
            </a:r>
            <a:r>
              <a:rPr lang="en-US" sz="2400" i="1" kern="0" dirty="0" smtClean="0">
                <a:solidFill>
                  <a:srgbClr val="FFFFFF"/>
                </a:solidFill>
                <a:latin typeface="+mj-lt"/>
                <a:ea typeface="Gill Sans"/>
                <a:cs typeface="Gill Sans"/>
                <a:sym typeface="Gill Sans"/>
              </a:rPr>
              <a:t>2018</a:t>
            </a:r>
            <a:endParaRPr lang="en-US" sz="2400" i="1" kern="0" dirty="0">
              <a:solidFill>
                <a:srgbClr val="FFFFFF"/>
              </a:solidFill>
              <a:latin typeface="+mj-lt"/>
              <a:ea typeface="Gill Sans"/>
              <a:cs typeface="Gill Sans"/>
              <a:sym typeface="Gill Sans"/>
            </a:endParaRPr>
          </a:p>
        </p:txBody>
      </p:sp>
      <p:sp>
        <p:nvSpPr>
          <p:cNvPr id="46085" name="Text Box 9"/>
          <p:cNvSpPr txBox="1">
            <a:spLocks noChangeArrowheads="1"/>
          </p:cNvSpPr>
          <p:nvPr/>
        </p:nvSpPr>
        <p:spPr bwMode="auto">
          <a:xfrm>
            <a:off x="7388353" y="8664575"/>
            <a:ext cx="4956048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/>
              <a:t>53%</a:t>
            </a:r>
            <a:endParaRPr lang="en-US" altLang="en-US" sz="4000" b="1" dirty="0"/>
          </a:p>
        </p:txBody>
      </p:sp>
      <p:sp>
        <p:nvSpPr>
          <p:cNvPr id="46087" name="Text Box 15"/>
          <p:cNvSpPr txBox="1">
            <a:spLocks noChangeArrowheads="1"/>
          </p:cNvSpPr>
          <p:nvPr/>
        </p:nvSpPr>
        <p:spPr bwMode="auto">
          <a:xfrm>
            <a:off x="5940553" y="6388101"/>
            <a:ext cx="2895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>
                <a:solidFill>
                  <a:srgbClr val="FFFFFF"/>
                </a:solidFill>
              </a:rPr>
              <a:t>Pessimistic</a:t>
            </a:r>
          </a:p>
        </p:txBody>
      </p:sp>
      <p:sp>
        <p:nvSpPr>
          <p:cNvPr id="46088" name="Text Box 16"/>
          <p:cNvSpPr txBox="1">
            <a:spLocks noChangeArrowheads="1"/>
          </p:cNvSpPr>
          <p:nvPr/>
        </p:nvSpPr>
        <p:spPr bwMode="auto">
          <a:xfrm>
            <a:off x="9344422" y="6027737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/>
              <a:t>Moderately Optimistic</a:t>
            </a:r>
          </a:p>
        </p:txBody>
      </p:sp>
      <p:sp>
        <p:nvSpPr>
          <p:cNvPr id="46089" name="Text Box 17"/>
          <p:cNvSpPr txBox="1">
            <a:spLocks noChangeArrowheads="1"/>
          </p:cNvSpPr>
          <p:nvPr/>
        </p:nvSpPr>
        <p:spPr bwMode="auto">
          <a:xfrm>
            <a:off x="1354931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>
                <a:solidFill>
                  <a:srgbClr val="FFFFFF"/>
                </a:solidFill>
              </a:rPr>
              <a:t>Very Optimistic</a:t>
            </a:r>
          </a:p>
        </p:txBody>
      </p:sp>
      <p:sp>
        <p:nvSpPr>
          <p:cNvPr id="46090" name="Text Box 18"/>
          <p:cNvSpPr txBox="1">
            <a:spLocks noChangeArrowheads="1"/>
          </p:cNvSpPr>
          <p:nvPr/>
        </p:nvSpPr>
        <p:spPr bwMode="auto">
          <a:xfrm>
            <a:off x="3352800" y="6938963"/>
            <a:ext cx="2590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</a:rPr>
              <a:t>  U.S</a:t>
            </a:r>
            <a:r>
              <a:rPr lang="en-US" altLang="en-US" b="1" dirty="0">
                <a:solidFill>
                  <a:srgbClr val="FFFFFF"/>
                </a:solidFill>
              </a:rPr>
              <a:t>.*</a:t>
            </a:r>
          </a:p>
        </p:txBody>
      </p:sp>
      <p:sp>
        <p:nvSpPr>
          <p:cNvPr id="46091" name="Text Box 19"/>
          <p:cNvSpPr txBox="1">
            <a:spLocks noChangeArrowheads="1"/>
          </p:cNvSpPr>
          <p:nvPr/>
        </p:nvSpPr>
        <p:spPr bwMode="auto">
          <a:xfrm>
            <a:off x="2286000" y="8720138"/>
            <a:ext cx="4114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</a:rPr>
              <a:t>Pennsylvania</a:t>
            </a:r>
            <a:r>
              <a:rPr lang="en-US" altLang="en-US" sz="4000" b="1" dirty="0"/>
              <a:t>*</a:t>
            </a:r>
          </a:p>
        </p:txBody>
      </p:sp>
      <p:sp>
        <p:nvSpPr>
          <p:cNvPr id="46092" name="Text Box 13"/>
          <p:cNvSpPr txBox="1">
            <a:spLocks noChangeArrowheads="1"/>
          </p:cNvSpPr>
          <p:nvPr/>
        </p:nvSpPr>
        <p:spPr bwMode="auto">
          <a:xfrm>
            <a:off x="7648575" y="7169150"/>
            <a:ext cx="4105276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/>
              <a:t>47%</a:t>
            </a:r>
            <a:endParaRPr lang="en-US" altLang="en-US" sz="4000" b="1" dirty="0"/>
          </a:p>
        </p:txBody>
      </p:sp>
      <p:sp>
        <p:nvSpPr>
          <p:cNvPr id="46093" name="Text Box 8"/>
          <p:cNvSpPr txBox="1">
            <a:spLocks noChangeArrowheads="1"/>
          </p:cNvSpPr>
          <p:nvPr/>
        </p:nvSpPr>
        <p:spPr bwMode="auto">
          <a:xfrm>
            <a:off x="6492607" y="8675568"/>
            <a:ext cx="1027525" cy="800219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bg1"/>
                </a:solidFill>
              </a:rPr>
              <a:t>10%</a:t>
            </a:r>
            <a:endParaRPr lang="en-US" altLang="en-US" sz="4000" b="1" dirty="0">
              <a:solidFill>
                <a:schemeClr val="bg1"/>
              </a:solidFill>
            </a:endParaRPr>
          </a:p>
        </p:txBody>
      </p:sp>
      <p:sp>
        <p:nvSpPr>
          <p:cNvPr id="46094" name="Text Box 8"/>
          <p:cNvSpPr txBox="1">
            <a:spLocks noChangeArrowheads="1"/>
          </p:cNvSpPr>
          <p:nvPr/>
        </p:nvSpPr>
        <p:spPr bwMode="auto">
          <a:xfrm>
            <a:off x="7594600" y="10382250"/>
            <a:ext cx="5954713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en-US" altLang="en-US" sz="4000" b="1" dirty="0" smtClean="0"/>
              <a:t>60%</a:t>
            </a:r>
            <a:endParaRPr lang="en-US" altLang="en-US" sz="4000" b="1" dirty="0"/>
          </a:p>
        </p:txBody>
      </p:sp>
      <p:sp>
        <p:nvSpPr>
          <p:cNvPr id="46095" name="Text Box 9"/>
          <p:cNvSpPr txBox="1">
            <a:spLocks noChangeArrowheads="1"/>
          </p:cNvSpPr>
          <p:nvPr/>
        </p:nvSpPr>
        <p:spPr bwMode="auto">
          <a:xfrm>
            <a:off x="13057632" y="10382250"/>
            <a:ext cx="2363343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bg1"/>
                </a:solidFill>
              </a:rPr>
              <a:t>27%</a:t>
            </a:r>
            <a:endParaRPr lang="en-US" altLang="en-US" sz="4000" b="1" dirty="0">
              <a:solidFill>
                <a:schemeClr val="bg1"/>
              </a:solidFill>
            </a:endParaRPr>
          </a:p>
        </p:txBody>
      </p:sp>
      <p:sp>
        <p:nvSpPr>
          <p:cNvPr id="46096" name="Text Box 7"/>
          <p:cNvSpPr txBox="1">
            <a:spLocks noChangeArrowheads="1"/>
          </p:cNvSpPr>
          <p:nvPr/>
        </p:nvSpPr>
        <p:spPr bwMode="auto">
          <a:xfrm>
            <a:off x="6554661" y="10382250"/>
            <a:ext cx="1179639" cy="8001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13%</a:t>
            </a:r>
          </a:p>
        </p:txBody>
      </p:sp>
      <p:sp>
        <p:nvSpPr>
          <p:cNvPr id="46097" name="Text Box 19"/>
          <p:cNvSpPr txBox="1">
            <a:spLocks noChangeArrowheads="1"/>
          </p:cNvSpPr>
          <p:nvPr/>
        </p:nvSpPr>
        <p:spPr bwMode="auto">
          <a:xfrm>
            <a:off x="1803400" y="10387013"/>
            <a:ext cx="44513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</a:rPr>
              <a:t>       Our Region</a:t>
            </a:r>
          </a:p>
        </p:txBody>
      </p:sp>
      <p:sp>
        <p:nvSpPr>
          <p:cNvPr id="46098" name="Text Box 14"/>
          <p:cNvSpPr txBox="1">
            <a:spLocks noChangeArrowheads="1"/>
          </p:cNvSpPr>
          <p:nvPr/>
        </p:nvSpPr>
        <p:spPr bwMode="auto">
          <a:xfrm>
            <a:off x="11753851" y="7185025"/>
            <a:ext cx="3562350" cy="80168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    </a:t>
            </a:r>
            <a:r>
              <a:rPr lang="en-US" altLang="en-US" sz="4000" b="1" dirty="0" smtClean="0">
                <a:solidFill>
                  <a:schemeClr val="bg1"/>
                </a:solidFill>
              </a:rPr>
              <a:t> 40%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46099" name="Shape 870"/>
          <p:cNvSpPr>
            <a:spLocks noChangeArrowheads="1"/>
          </p:cNvSpPr>
          <p:nvPr/>
        </p:nvSpPr>
        <p:spPr bwMode="auto">
          <a:xfrm>
            <a:off x="0" y="2924176"/>
            <a:ext cx="8012113" cy="29543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Our region is </a:t>
            </a:r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not as  optimistic as the </a:t>
            </a:r>
            <a:endParaRPr lang="en-US" altLang="en-US" sz="48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PA or the U.S….</a:t>
            </a:r>
            <a:endParaRPr lang="en-US" altLang="en-US" sz="24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23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283" y="44097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Text Box 11"/>
          <p:cNvSpPr txBox="1">
            <a:spLocks noChangeArrowheads="1"/>
          </p:cNvSpPr>
          <p:nvPr/>
        </p:nvSpPr>
        <p:spPr bwMode="auto">
          <a:xfrm>
            <a:off x="12344401" y="8655050"/>
            <a:ext cx="2971799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   </a:t>
            </a:r>
            <a:r>
              <a:rPr lang="en-US" altLang="en-US" sz="4000" b="1" dirty="0" smtClean="0">
                <a:solidFill>
                  <a:schemeClr val="bg1"/>
                </a:solidFill>
              </a:rPr>
              <a:t>37%</a:t>
            </a:r>
            <a:endParaRPr lang="en-US" altLang="en-US" sz="4000" b="1" dirty="0">
              <a:solidFill>
                <a:schemeClr val="bg1"/>
              </a:solidFill>
            </a:endParaRPr>
          </a:p>
        </p:txBody>
      </p:sp>
      <p:sp>
        <p:nvSpPr>
          <p:cNvPr id="46086" name="Text Box 12"/>
          <p:cNvSpPr txBox="1">
            <a:spLocks noChangeArrowheads="1"/>
          </p:cNvSpPr>
          <p:nvPr/>
        </p:nvSpPr>
        <p:spPr bwMode="auto">
          <a:xfrm>
            <a:off x="6546725" y="7169150"/>
            <a:ext cx="1187576" cy="800219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bg1"/>
                </a:solidFill>
              </a:rPr>
              <a:t>13%</a:t>
            </a:r>
            <a:endParaRPr lang="en-US" alt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0178" name="Group 145"/>
          <p:cNvGrpSpPr>
            <a:grpSpLocks/>
          </p:cNvGrpSpPr>
          <p:nvPr/>
        </p:nvGrpSpPr>
        <p:grpSpPr bwMode="auto">
          <a:xfrm>
            <a:off x="-635000" y="2946400"/>
            <a:ext cx="14452600" cy="5346700"/>
            <a:chOff x="0" y="0"/>
            <a:chExt cx="13131800" cy="5346700"/>
          </a:xfrm>
          <a:solidFill>
            <a:srgbClr val="00FF00"/>
          </a:solidFill>
        </p:grpSpPr>
        <p:grpSp>
          <p:nvGrpSpPr>
            <p:cNvPr id="50184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  <a:grpFill/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grpFill/>
              <a:ln w="25400" cap="flat">
                <a:noFill/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9341924" cy="5346700"/>
              </a:xfrm>
              <a:prstGeom prst="rect">
                <a:avLst/>
              </a:prstGeom>
              <a:grpFill/>
              <a:ln w="25400" cap="flat">
                <a:noFill/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50185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50179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b="1" dirty="0">
                <a:solidFill>
                  <a:srgbClr val="660066"/>
                </a:solidFill>
                <a:latin typeface="Helvetica" pitchFamily="2" charset="0"/>
                <a:sym typeface="Helvetica" pitchFamily="2" charset="0"/>
              </a:rPr>
              <a:t>QUALITY OF LIFE</a:t>
            </a:r>
          </a:p>
        </p:txBody>
      </p:sp>
      <p:sp>
        <p:nvSpPr>
          <p:cNvPr id="50180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rgbClr val="66006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Regional Assets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Importance of   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 smtClean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Central Park</a:t>
            </a: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203200" y="8293100"/>
            <a:ext cx="9410700" cy="35814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77850"/>
            <a:ext cx="15532100" cy="1219200"/>
          </a:xfrm>
        </p:spPr>
        <p:txBody>
          <a:bodyPr/>
          <a:lstStyle/>
          <a:p>
            <a:pPr eaLnBrk="1" hangingPunct="1"/>
            <a:r>
              <a:rPr lang="en-US" altLang="en-US" sz="6600" b="1" dirty="0" smtClean="0">
                <a:latin typeface="Helvetica" pitchFamily="2" charset="0"/>
              </a:rPr>
              <a:t>Importance of Central Park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98" y="23683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Shape 870"/>
          <p:cNvSpPr>
            <a:spLocks noChangeArrowheads="1"/>
          </p:cNvSpPr>
          <p:nvPr/>
        </p:nvSpPr>
        <p:spPr bwMode="auto">
          <a:xfrm>
            <a:off x="-47625" y="3248512"/>
            <a:ext cx="8012113" cy="3693319"/>
          </a:xfrm>
          <a:prstGeom prst="rect">
            <a:avLst/>
          </a:prstGeom>
          <a:solidFill>
            <a:srgbClr val="000000"/>
          </a:solidFill>
          <a:ln>
            <a:noFill/>
          </a:ln>
          <a:extLst/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Most think a vital </a:t>
            </a:r>
            <a:r>
              <a:rPr lang="en-US" altLang="en-US" sz="4800" b="1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Central Park is </a:t>
            </a:r>
            <a:r>
              <a:rPr lang="en-US" altLang="en-US" sz="48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critical to our region’s success</a:t>
            </a:r>
            <a:endParaRPr lang="en-US" altLang="en-US" sz="2400" b="1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5162550" y="11114089"/>
            <a:ext cx="5222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3600" b="1" i="1" dirty="0">
                <a:solidFill>
                  <a:srgbClr val="FFFFFF"/>
                </a:solidFill>
              </a:rPr>
              <a:t>Not Important At All</a:t>
            </a:r>
          </a:p>
        </p:txBody>
      </p:sp>
      <p:sp>
        <p:nvSpPr>
          <p:cNvPr id="51206" name="TextBox 26"/>
          <p:cNvSpPr txBox="1">
            <a:spLocks noChangeArrowheads="1"/>
          </p:cNvSpPr>
          <p:nvPr/>
        </p:nvSpPr>
        <p:spPr bwMode="auto">
          <a:xfrm>
            <a:off x="13112750" y="11101388"/>
            <a:ext cx="517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000" b="1" i="1" dirty="0">
                <a:solidFill>
                  <a:srgbClr val="FFFFFF"/>
                </a:solidFill>
              </a:rPr>
              <a:t>Absolutely Critical</a:t>
            </a:r>
          </a:p>
        </p:txBody>
      </p:sp>
      <p:sp>
        <p:nvSpPr>
          <p:cNvPr id="51207" name="TextBox 28"/>
          <p:cNvSpPr txBox="1">
            <a:spLocks noChangeArrowheads="1"/>
          </p:cNvSpPr>
          <p:nvPr/>
        </p:nvSpPr>
        <p:spPr bwMode="auto">
          <a:xfrm>
            <a:off x="7970838" y="12466706"/>
            <a:ext cx="8399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000" b="1" i="1" dirty="0">
                <a:solidFill>
                  <a:srgbClr val="FFFFFF"/>
                </a:solidFill>
              </a:rPr>
              <a:t>% Percent Responding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181338089"/>
              </p:ext>
            </p:extLst>
          </p:nvPr>
        </p:nvGraphicFramePr>
        <p:xfrm>
          <a:off x="5980113" y="2400301"/>
          <a:ext cx="11799888" cy="8667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22473" y="2171294"/>
            <a:ext cx="1864605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Mean 7.03</a:t>
            </a:r>
            <a:endParaRPr lang="en-US" sz="3200" b="1" dirty="0"/>
          </a:p>
        </p:txBody>
      </p:sp>
      <p:sp>
        <p:nvSpPr>
          <p:cNvPr id="6" name="Isosceles Triangle 5"/>
          <p:cNvSpPr/>
          <p:nvPr/>
        </p:nvSpPr>
        <p:spPr>
          <a:xfrm rot="10800000">
            <a:off x="13668375" y="3248512"/>
            <a:ext cx="1231901" cy="90438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877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" y="3259432"/>
            <a:ext cx="17909039" cy="104565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90000" y="3259432"/>
            <a:ext cx="9398000" cy="605797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53000"/>
                </a:schemeClr>
              </a:gs>
              <a:gs pos="80000">
                <a:schemeClr val="accent1">
                  <a:shade val="93000"/>
                  <a:satMod val="130000"/>
                  <a:alpha val="53000"/>
                </a:schemeClr>
              </a:gs>
              <a:gs pos="100000">
                <a:schemeClr val="accent1">
                  <a:shade val="94000"/>
                  <a:satMod val="135000"/>
                  <a:alpha val="5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77850"/>
            <a:ext cx="15532100" cy="1219200"/>
          </a:xfrm>
        </p:spPr>
        <p:txBody>
          <a:bodyPr/>
          <a:lstStyle/>
          <a:p>
            <a:pPr eaLnBrk="1" hangingPunct="1"/>
            <a:r>
              <a:rPr lang="en-US" altLang="en-US" sz="6600" b="1" dirty="0" smtClean="0">
                <a:latin typeface="Helvetica" pitchFamily="2" charset="0"/>
              </a:rPr>
              <a:t> Central Park Suggestions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98" y="23683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Box 26"/>
          <p:cNvSpPr txBox="1">
            <a:spLocks noChangeArrowheads="1"/>
          </p:cNvSpPr>
          <p:nvPr/>
        </p:nvSpPr>
        <p:spPr bwMode="auto">
          <a:xfrm>
            <a:off x="9381744" y="4300648"/>
            <a:ext cx="848563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000" b="1" i="1" dirty="0" smtClean="0">
                <a:solidFill>
                  <a:srgbClr val="FFFFFF"/>
                </a:solidFill>
              </a:rPr>
              <a:t>Most frequently mentioned ideas:</a:t>
            </a:r>
          </a:p>
          <a:p>
            <a:pPr algn="ctr" eaLnBrk="1"/>
            <a:endParaRPr lang="en-US" altLang="en-US" sz="4000" b="1" i="1" dirty="0">
              <a:solidFill>
                <a:srgbClr val="FFFFFF"/>
              </a:solidFill>
            </a:endParaRPr>
          </a:p>
          <a:p>
            <a:pPr eaLnBrk="1"/>
            <a:r>
              <a:rPr lang="en-US" altLang="en-US" sz="4000" b="1" i="1" dirty="0" smtClean="0">
                <a:solidFill>
                  <a:srgbClr val="FFFFFF"/>
                </a:solidFill>
              </a:rPr>
              <a:t>1) “Add more retail”</a:t>
            </a:r>
          </a:p>
          <a:p>
            <a:pPr eaLnBrk="1"/>
            <a:endParaRPr lang="en-US" altLang="en-US" sz="4000" b="1" i="1" dirty="0" smtClean="0">
              <a:solidFill>
                <a:srgbClr val="FFFFFF"/>
              </a:solidFill>
            </a:endParaRPr>
          </a:p>
          <a:p>
            <a:pPr eaLnBrk="1"/>
            <a:r>
              <a:rPr lang="en-US" altLang="en-US" sz="4000" b="1" i="1" dirty="0" smtClean="0">
                <a:solidFill>
                  <a:srgbClr val="FFFFFF"/>
                </a:solidFill>
              </a:rPr>
              <a:t>2) “Expand number of activities”</a:t>
            </a:r>
          </a:p>
          <a:p>
            <a:pPr eaLnBrk="1"/>
            <a:endParaRPr lang="en-US" altLang="en-US" sz="4000" b="1" i="1" dirty="0" smtClean="0">
              <a:solidFill>
                <a:srgbClr val="FFFFFF"/>
              </a:solidFill>
            </a:endParaRPr>
          </a:p>
          <a:p>
            <a:pPr eaLnBrk="1"/>
            <a:r>
              <a:rPr lang="en-US" altLang="en-US" sz="4000" b="1" i="1" dirty="0" smtClean="0">
                <a:solidFill>
                  <a:srgbClr val="FFFFFF"/>
                </a:solidFill>
              </a:rPr>
              <a:t>3) “Improve safety</a:t>
            </a:r>
            <a:r>
              <a:rPr lang="en-US" altLang="en-US" sz="4000" b="1" i="1" dirty="0" smtClean="0">
                <a:solidFill>
                  <a:schemeClr val="accent1"/>
                </a:solidFill>
              </a:rPr>
              <a:t>”</a:t>
            </a:r>
          </a:p>
          <a:p>
            <a:pPr eaLnBrk="1"/>
            <a:endParaRPr lang="en-US" altLang="en-US" sz="4000" b="1" i="1" dirty="0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94527" y="1989965"/>
            <a:ext cx="4435802" cy="33225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33274" y="380877"/>
            <a:ext cx="1898826" cy="253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09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77850"/>
            <a:ext cx="15532100" cy="1219200"/>
          </a:xfrm>
        </p:spPr>
        <p:txBody>
          <a:bodyPr/>
          <a:lstStyle/>
          <a:p>
            <a:pPr eaLnBrk="1" hangingPunct="1"/>
            <a:r>
              <a:rPr lang="en-US" altLang="en-US" sz="6600" b="1" dirty="0" smtClean="0">
                <a:latin typeface="Helvetica" pitchFamily="2" charset="0"/>
              </a:rPr>
              <a:t> Central Park Suggestions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98" y="23683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0"/>
            <a:ext cx="1828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69765" y="12024443"/>
            <a:ext cx="90623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 smtClean="0">
                <a:solidFill>
                  <a:srgbClr val="FF0000"/>
                </a:solidFill>
              </a:rPr>
              <a:t>Zipline</a:t>
            </a:r>
            <a:r>
              <a:rPr lang="en-US" sz="6600" i="1" dirty="0" smtClean="0">
                <a:solidFill>
                  <a:srgbClr val="FF0000"/>
                </a:solidFill>
              </a:rPr>
              <a:t> down the Incline</a:t>
            </a:r>
            <a:endParaRPr lang="en-US" sz="6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24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5C55DD-163F-4531-9D4C-2CD599906CB8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7039"/>
            <a:ext cx="18288000" cy="137160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984250"/>
            <a:ext cx="15532100" cy="12192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ctr" defTabSz="1828800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600" b="1" smtClean="0">
                <a:latin typeface="Helvetica" pitchFamily="2" charset="0"/>
              </a:rPr>
              <a:t> Central Park Suggestions</a:t>
            </a:r>
            <a:endParaRPr lang="en-US" altLang="en-US" sz="6600" b="1" dirty="0" smtClean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865704"/>
            <a:ext cx="18288000" cy="18502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85174" y="12024443"/>
            <a:ext cx="131776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smtClean="0">
                <a:solidFill>
                  <a:srgbClr val="FF0000"/>
                </a:solidFill>
              </a:rPr>
              <a:t>More ways to Connect with the River</a:t>
            </a:r>
            <a:endParaRPr lang="en-US" sz="6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145"/>
          <p:cNvGrpSpPr/>
          <p:nvPr/>
        </p:nvGrpSpPr>
        <p:grpSpPr>
          <a:xfrm>
            <a:off x="-3" y="10243344"/>
            <a:ext cx="18288003" cy="3556000"/>
            <a:chOff x="8511132" y="0"/>
            <a:chExt cx="4620668" cy="5346700"/>
          </a:xfrm>
          <a:solidFill>
            <a:srgbClr val="000000"/>
          </a:solidFill>
        </p:grpSpPr>
        <p:sp>
          <p:nvSpPr>
            <p:cNvPr id="138" name="Shape 138"/>
            <p:cNvSpPr/>
            <p:nvPr/>
          </p:nvSpPr>
          <p:spPr>
            <a:xfrm>
              <a:off x="8511132" y="0"/>
              <a:ext cx="4620668" cy="5346700"/>
            </a:xfrm>
            <a:prstGeom prst="rect">
              <a:avLst/>
            </a:prstGeom>
            <a:grpFill/>
            <a:ln w="25400" cap="flat">
              <a:solidFill>
                <a:srgbClr val="FEC700">
                  <a:alpha val="5000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144" name="Group 144"/>
            <p:cNvGrpSpPr/>
            <p:nvPr/>
          </p:nvGrpSpPr>
          <p:grpSpPr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8695" cy="655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7844" cy="6723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4253" cy="67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55299" name="Shape 147"/>
          <p:cNvSpPr>
            <a:spLocks noChangeArrowheads="1"/>
          </p:cNvSpPr>
          <p:nvPr/>
        </p:nvSpPr>
        <p:spPr bwMode="auto">
          <a:xfrm>
            <a:off x="836613" y="11644313"/>
            <a:ext cx="113903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Helvetica" pitchFamily="2" charset="0"/>
                <a:sym typeface="Helvetica" pitchFamily="2" charset="0"/>
              </a:rPr>
              <a:t>QUALITY OF LIFE INDEX</a:t>
            </a:r>
          </a:p>
          <a:p>
            <a:pPr eaLnBrk="1">
              <a:lnSpc>
                <a:spcPct val="70000"/>
              </a:lnSpc>
            </a:pPr>
            <a:endParaRPr lang="en-US" altLang="en-US" sz="6400" b="1" dirty="0"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20092" y="10852204"/>
            <a:ext cx="8332410" cy="21339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solidFill>
                  <a:schemeClr val="bg1"/>
                </a:solidFill>
                <a:latin typeface="Arial Black"/>
                <a:ea typeface="Gill Sans"/>
                <a:cs typeface="Arial Black"/>
                <a:sym typeface="Gill Sans"/>
              </a:rPr>
              <a:t>MOUNTAIN TOWNS</a:t>
            </a:r>
            <a:endParaRPr lang="en-US" sz="6000" kern="0" dirty="0">
              <a:latin typeface="Arial Black"/>
              <a:ea typeface="Gill Sans"/>
              <a:cs typeface="Arial Black"/>
              <a:sym typeface="Gill Sans"/>
            </a:endParaRP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227138"/>
            <a:ext cx="18288000" cy="1148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0"/>
            <a:ext cx="17846675" cy="17270413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/>
          <p:cNvSpPr/>
          <p:nvPr/>
        </p:nvSpPr>
        <p:spPr>
          <a:xfrm>
            <a:off x="9222987" y="1150991"/>
            <a:ext cx="435799" cy="435824"/>
          </a:xfrm>
          <a:prstGeom prst="ellipse">
            <a:avLst/>
          </a:prstGeom>
          <a:solidFill>
            <a:schemeClr val="tx1"/>
          </a:solidFill>
          <a:ln w="76200" cap="flat" cmpd="sng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3290" y="1513988"/>
            <a:ext cx="343658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chemeClr val="bg1"/>
                </a:solidFill>
                <a:latin typeface="Arial"/>
                <a:ea typeface="Gill Sans"/>
                <a:cs typeface="Arial"/>
                <a:sym typeface="Gill Sans"/>
              </a:rPr>
              <a:t>Wheeling</a:t>
            </a:r>
          </a:p>
        </p:txBody>
      </p:sp>
      <p:pic>
        <p:nvPicPr>
          <p:cNvPr id="21" name="Picture 20" descr="Screen Shot 2016-11-08 at 10.54.5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9" y="2671063"/>
            <a:ext cx="4418012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 rot="20411520">
            <a:off x="1677118" y="4639651"/>
            <a:ext cx="1352790" cy="488130"/>
          </a:xfrm>
          <a:prstGeom prst="rect">
            <a:avLst/>
          </a:prstGeom>
          <a:solidFill>
            <a:srgbClr val="25582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" name="TextBox 23"/>
          <p:cNvSpPr txBox="1"/>
          <p:nvPr/>
        </p:nvSpPr>
        <p:spPr>
          <a:xfrm rot="20505489">
            <a:off x="946385" y="4489940"/>
            <a:ext cx="2733250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>
                <a:solidFill>
                  <a:srgbClr val="FFFFFF"/>
                </a:solidFill>
                <a:latin typeface="Arial"/>
                <a:ea typeface="Gill Sans"/>
                <a:cs typeface="Arial"/>
                <a:sym typeface="Gill Sans"/>
              </a:rPr>
              <a:t>2025</a:t>
            </a:r>
            <a:endParaRPr lang="en-US" b="1" kern="0" dirty="0">
              <a:solidFill>
                <a:srgbClr val="FFFFFF"/>
              </a:solidFill>
              <a:latin typeface="Arial"/>
              <a:ea typeface="Gill Sans"/>
              <a:cs typeface="Arial"/>
              <a:sym typeface="Gill Sans"/>
            </a:endParaRPr>
          </a:p>
        </p:txBody>
      </p:sp>
      <p:grpSp>
        <p:nvGrpSpPr>
          <p:cNvPr id="57352" name="Group 5"/>
          <p:cNvGrpSpPr>
            <a:grpSpLocks/>
          </p:cNvGrpSpPr>
          <p:nvPr/>
        </p:nvGrpSpPr>
        <p:grpSpPr bwMode="auto">
          <a:xfrm>
            <a:off x="373063" y="-293688"/>
            <a:ext cx="17211675" cy="13935076"/>
            <a:chOff x="373784" y="-293454"/>
            <a:chExt cx="17210581" cy="13935603"/>
          </a:xfrm>
        </p:grpSpPr>
        <p:sp>
          <p:nvSpPr>
            <p:cNvPr id="5" name="Oval 4"/>
            <p:cNvSpPr/>
            <p:nvPr/>
          </p:nvSpPr>
          <p:spPr>
            <a:xfrm>
              <a:off x="10661385" y="1780652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970977" y="939858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711692" y="11539578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0695237" y="7582782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3039084" y="168643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3474883" y="571199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2830913" y="-98130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039084" y="92562"/>
              <a:ext cx="435799" cy="435824"/>
            </a:xfrm>
            <a:prstGeom prst="ellipse">
              <a:avLst/>
            </a:prstGeom>
            <a:solidFill>
              <a:schemeClr val="tx1"/>
            </a:solidFill>
            <a:ln w="76200" cap="flat" cmpd="sng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4685652" y="-45899"/>
              <a:ext cx="435799" cy="435824"/>
            </a:xfrm>
            <a:prstGeom prst="ellipse">
              <a:avLst/>
            </a:prstGeom>
            <a:solidFill>
              <a:schemeClr val="tx1"/>
            </a:solidFill>
            <a:ln w="76200" cap="flat" cmpd="sng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452058" y="-293454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47778" y="476000"/>
              <a:ext cx="3436587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>
                  <a:latin typeface="Arial"/>
                  <a:ea typeface="Gill Sans"/>
                  <a:cs typeface="Arial"/>
                  <a:sym typeface="Gill Sans"/>
                </a:rPr>
                <a:t>Altoona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59306" y="178482"/>
              <a:ext cx="3097677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>
                  <a:solidFill>
                    <a:schemeClr val="bg1"/>
                  </a:solidFill>
                  <a:latin typeface="Arial"/>
                  <a:ea typeface="Gill Sans"/>
                  <a:cs typeface="Arial"/>
                  <a:sym typeface="Gill Sans"/>
                </a:rPr>
                <a:t>Johnstown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373784" y="1277050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7398999" y="-45899"/>
            <a:ext cx="889001" cy="13761899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38572" y="-98130"/>
            <a:ext cx="889001" cy="13761899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2408" y="5826456"/>
            <a:ext cx="5462665" cy="54425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00" b="1" kern="0" dirty="0">
                <a:latin typeface="Arial"/>
                <a:ea typeface="Gill Sans"/>
                <a:cs typeface="Arial"/>
                <a:sym typeface="Gill Sans"/>
              </a:rPr>
              <a:t>15 </a:t>
            </a:r>
            <a:endParaRPr lang="en-US" sz="9600" b="1" kern="0" dirty="0">
              <a:latin typeface="Arial"/>
              <a:ea typeface="Gill Sans"/>
              <a:cs typeface="Arial"/>
              <a:sym typeface="Gill Sans"/>
            </a:endParaRPr>
          </a:p>
          <a:p>
            <a:pPr algn="ctr" fontAlgn="auto" hangingPunct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kern="0" dirty="0">
                <a:latin typeface="Arial"/>
                <a:ea typeface="Gill Sans"/>
                <a:cs typeface="Arial"/>
                <a:sym typeface="Gill Sans"/>
              </a:rPr>
              <a:t>Benchmark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kern="0" dirty="0">
                <a:latin typeface="Arial"/>
                <a:ea typeface="Gill Sans"/>
                <a:cs typeface="Arial"/>
                <a:sym typeface="Gill Sans"/>
              </a:rPr>
              <a:t>Cities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12351042" y="5677842"/>
            <a:ext cx="435827" cy="435808"/>
          </a:xfrm>
          <a:prstGeom prst="ellipse">
            <a:avLst/>
          </a:prstGeom>
          <a:solidFill>
            <a:srgbClr val="FF0000"/>
          </a:solidFill>
          <a:ln w="76200" cap="flat" cmpd="sng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60851" y="5159543"/>
            <a:ext cx="2900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Staunton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 bwMode="auto">
          <a:xfrm>
            <a:off x="12432882" y="5759690"/>
            <a:ext cx="283427" cy="283415"/>
          </a:xfrm>
          <a:prstGeom prst="ellipse">
            <a:avLst/>
          </a:prstGeom>
          <a:solidFill>
            <a:schemeClr val="bg1"/>
          </a:solidFill>
          <a:ln w="76200" cap="flat" cmpd="sng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2129371" y="5448705"/>
            <a:ext cx="871653" cy="871615"/>
          </a:xfrm>
          <a:prstGeom prst="ellipse">
            <a:avLst/>
          </a:prstGeom>
          <a:noFill/>
          <a:ln w="76200" cap="flat" cmpd="sng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1"/>
            <a:ext cx="18287999" cy="2565400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46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897938" y="13792200"/>
            <a:ext cx="476250" cy="471488"/>
          </a:xfrm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E0992FB8-CE27-4A7B-9669-9C1FE7F37A7F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29</a:t>
            </a:fld>
            <a:endParaRPr lang="en-US" altLang="en-US" sz="1100" dirty="0">
              <a:solidFill>
                <a:srgbClr val="898989"/>
              </a:solidFill>
            </a:endParaRPr>
          </a:p>
        </p:txBody>
      </p:sp>
      <p:sp>
        <p:nvSpPr>
          <p:cNvPr id="62467" name="Shape 147"/>
          <p:cNvSpPr>
            <a:spLocks noChangeArrowheads="1"/>
          </p:cNvSpPr>
          <p:nvPr/>
        </p:nvSpPr>
        <p:spPr bwMode="auto">
          <a:xfrm>
            <a:off x="884238" y="187325"/>
            <a:ext cx="16943387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64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QUALITY OF LIFE • CITY COMPARISON</a:t>
            </a:r>
          </a:p>
          <a:p>
            <a:pPr algn="ctr" eaLnBrk="1"/>
            <a:r>
              <a:rPr lang="en-US" altLang="en-US" sz="6400" b="1" i="1" dirty="0" smtClean="0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2017</a:t>
            </a:r>
            <a:endParaRPr lang="en-US" altLang="en-US" sz="6400" b="1" i="1" dirty="0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  <a:p>
            <a:pPr algn="ctr" eaLnBrk="1">
              <a:lnSpc>
                <a:spcPct val="70000"/>
              </a:lnSpc>
            </a:pPr>
            <a:endParaRPr lang="en-US" altLang="en-US" sz="6400" b="1" dirty="0"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62468" name="Picture 1" descr="Screen Shot 2017-11-02 at 3.10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34928"/>
            <a:ext cx="18287998" cy="117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89138" y="9601200"/>
            <a:ext cx="19161338" cy="4114799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9138" y="0"/>
            <a:ext cx="18577138" cy="9791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8630" y="11135512"/>
            <a:ext cx="1529111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kern="0" dirty="0" smtClean="0">
                <a:solidFill>
                  <a:schemeClr val="accent6">
                    <a:lumMod val="75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Did We Move </a:t>
            </a:r>
            <a:r>
              <a:rPr lang="en-US" sz="9600" kern="0" dirty="0">
                <a:solidFill>
                  <a:schemeClr val="accent6">
                    <a:lumMod val="75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the </a:t>
            </a:r>
            <a:r>
              <a:rPr lang="en-US" sz="9600" kern="0" dirty="0" smtClean="0">
                <a:solidFill>
                  <a:schemeClr val="accent6">
                    <a:lumMod val="75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Needle? </a:t>
            </a:r>
            <a:endParaRPr lang="en-US" sz="9600" i="1" kern="0" dirty="0">
              <a:solidFill>
                <a:schemeClr val="bg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" name="Trapezoid 3"/>
          <p:cNvSpPr>
            <a:spLocks/>
          </p:cNvSpPr>
          <p:nvPr/>
        </p:nvSpPr>
        <p:spPr bwMode="auto">
          <a:xfrm rot="1520673">
            <a:off x="10034588" y="2033588"/>
            <a:ext cx="1112837" cy="9312275"/>
          </a:xfrm>
          <a:custGeom>
            <a:avLst/>
            <a:gdLst>
              <a:gd name="T0" fmla="*/ 0 w 1112837"/>
              <a:gd name="T1" fmla="*/ 9312275 h 9312275"/>
              <a:gd name="T2" fmla="*/ 278209 w 1112837"/>
              <a:gd name="T3" fmla="*/ 0 h 9312275"/>
              <a:gd name="T4" fmla="*/ 834628 w 1112837"/>
              <a:gd name="T5" fmla="*/ 0 h 9312275"/>
              <a:gd name="T6" fmla="*/ 1112837 w 1112837"/>
              <a:gd name="T7" fmla="*/ 9312275 h 9312275"/>
              <a:gd name="T8" fmla="*/ 0 w 1112837"/>
              <a:gd name="T9" fmla="*/ 9312275 h 93122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12837" h="9312275">
                <a:moveTo>
                  <a:pt x="0" y="9312275"/>
                </a:moveTo>
                <a:lnTo>
                  <a:pt x="278209" y="0"/>
                </a:lnTo>
                <a:lnTo>
                  <a:pt x="834628" y="0"/>
                </a:lnTo>
                <a:lnTo>
                  <a:pt x="1112837" y="9312275"/>
                </a:lnTo>
                <a:lnTo>
                  <a:pt x="0" y="9312275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endParaRPr lang="en-US" dirty="0"/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7983538" y="9305925"/>
            <a:ext cx="1828800" cy="1828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  <a:effectLst>
            <a:glow rad="254000">
              <a:srgbClr val="FF6600">
                <a:alpha val="58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 rot="1393633">
            <a:off x="12217400" y="888999"/>
            <a:ext cx="1060704" cy="228600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469900">
              <a:schemeClr val="bg1">
                <a:alpha val="77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/>
          <p:cNvSpPr/>
          <p:nvPr/>
        </p:nvSpPr>
        <p:spPr>
          <a:xfrm rot="1393633">
            <a:off x="12381724" y="1394546"/>
            <a:ext cx="584361" cy="16045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13000" y="2243560"/>
            <a:ext cx="1473200" cy="166804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897938" y="727920"/>
            <a:ext cx="0" cy="209148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4066893" y="2215258"/>
            <a:ext cx="1350907" cy="166804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565400" y="2395960"/>
            <a:ext cx="1473200" cy="166804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1469014" flipH="1">
            <a:off x="10962541" y="3075166"/>
            <a:ext cx="175151" cy="53818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A13E22-D228-45F4-9A55-C353D57D8C83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7184217" y="12700000"/>
            <a:ext cx="3532571" cy="138804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 Shot 2018-11-08 at 5.51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4" y="1092200"/>
            <a:ext cx="16793401" cy="1100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rMagneticl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30" y="3200468"/>
            <a:ext cx="10715240" cy="729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4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041400" y="984250"/>
            <a:ext cx="15532100" cy="12192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ctr" defTabSz="1828800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600" b="1" dirty="0" smtClean="0">
                <a:solidFill>
                  <a:srgbClr val="FF0000"/>
                </a:solidFill>
                <a:latin typeface="Helvetica" pitchFamily="2" charset="0"/>
              </a:rPr>
              <a:t>Your Rebel</a:t>
            </a:r>
            <a:r>
              <a:rPr lang="en-US" altLang="en-US" sz="6600" b="1" dirty="0" smtClean="0">
                <a:latin typeface="Helvetica" pitchFamily="2" charset="0"/>
              </a:rPr>
              <a:t> Card</a:t>
            </a:r>
          </a:p>
        </p:txBody>
      </p:sp>
      <p:pic>
        <p:nvPicPr>
          <p:cNvPr id="4" name="Picture 3" descr="Screen Shot 2018-11-08 at 5.56.0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3149600"/>
            <a:ext cx="15468600" cy="905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980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creen Shot 2018-10-30 at 12.23.1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7680" y="2875359"/>
            <a:ext cx="15555516" cy="92154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151930" y="700119"/>
            <a:ext cx="15532100" cy="12192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ctr" defTabSz="1828800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600" b="1" dirty="0" smtClean="0">
                <a:solidFill>
                  <a:srgbClr val="FF0000"/>
                </a:solidFill>
                <a:latin typeface="Helvetica" pitchFamily="2" charset="0"/>
              </a:rPr>
              <a:t>Your Rebel</a:t>
            </a:r>
            <a:r>
              <a:rPr lang="en-US" altLang="en-US" sz="6600" b="1" dirty="0" smtClean="0">
                <a:latin typeface="Helvetica" pitchFamily="2" charset="0"/>
              </a:rPr>
              <a:t> Card</a:t>
            </a:r>
          </a:p>
        </p:txBody>
      </p:sp>
    </p:spTree>
    <p:extLst>
      <p:ext uri="{BB962C8B-B14F-4D97-AF65-F5344CB8AC3E}">
        <p14:creationId xmlns:p14="http://schemas.microsoft.com/office/powerpoint/2010/main" val="7500317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Join the </a:t>
            </a:r>
            <a:r>
              <a:rPr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Rebellion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Are you in?</a:t>
            </a:r>
          </a:p>
        </p:txBody>
      </p:sp>
      <p:pic>
        <p:nvPicPr>
          <p:cNvPr id="143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33237"/>
            <a:ext cx="18288000" cy="839724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2424670" y="3542496"/>
            <a:ext cx="8149071" cy="3388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5" tIns="71435" rIns="71435" bIns="71435"/>
          <a:lstStyle/>
          <a:p>
            <a:pPr defTabSz="642915">
              <a:defRPr sz="6400">
                <a:solidFill>
                  <a:srgbClr val="CF232B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Join Us!</a:t>
            </a:r>
            <a:r>
              <a:t> </a:t>
            </a:r>
          </a:p>
        </p:txBody>
      </p:sp>
      <p:pic>
        <p:nvPicPr>
          <p:cNvPr id="9" name="Picture 8" descr="CarMagneticl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848" y="6575340"/>
            <a:ext cx="5191227" cy="353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60006"/>
      </p:ext>
    </p:extLst>
  </p:cSld>
  <p:clrMapOvr>
    <a:masterClrMapping/>
  </p:clrMapOvr>
  <p:transition spd="slow"/>
  <p:timing>
    <p:tnLst>
      <p:par>
        <p:cTn id="1" dur="indefinite" restart="never" fill="hold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rgbClr val="FF0000"/>
                </a:solidFill>
              </a:rPr>
              <a:t>Rebel </a:t>
            </a:r>
            <a:r>
              <a:rPr dirty="0"/>
              <a:t>Manifesto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595376" y="3321839"/>
            <a:ext cx="17067477" cy="88403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Always </a:t>
            </a:r>
            <a:r>
              <a:rPr lang="en-US"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T</a:t>
            </a:r>
            <a:r>
              <a:rPr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hink </a:t>
            </a:r>
            <a:r>
              <a:rPr lang="en-US"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O</a:t>
            </a:r>
            <a:r>
              <a:rPr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ut</a:t>
            </a: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-of-the</a:t>
            </a:r>
            <a:r>
              <a:rPr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-</a:t>
            </a:r>
            <a:r>
              <a:rPr lang="en-US"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B</a:t>
            </a:r>
            <a:r>
              <a:rPr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ox</a:t>
            </a:r>
            <a:endParaRPr sz="6000" i="1" dirty="0">
              <a:solidFill>
                <a:schemeClr val="accent5">
                  <a:lumMod val="20000"/>
                  <a:lumOff val="80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Never accept </a:t>
            </a:r>
            <a:r>
              <a:rPr lang="en-US"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"</a:t>
            </a:r>
            <a:r>
              <a:rPr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No</a:t>
            </a:r>
            <a:r>
              <a:rPr lang="en-US" sz="60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"</a:t>
            </a:r>
            <a:endParaRPr sz="6000" i="1" dirty="0">
              <a:solidFill>
                <a:schemeClr val="accent5">
                  <a:lumMod val="20000"/>
                  <a:lumOff val="80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Honor our Heritage in Cool New Ways</a:t>
            </a:r>
          </a:p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Magnify our Town’s and Region’s Natural Assets</a:t>
            </a:r>
          </a:p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Jettison the Old Baggage that Hold us All Back</a:t>
            </a:r>
          </a:p>
          <a:p>
            <a:pPr marL="0" indent="0" algn="ctr">
              <a:buNone/>
            </a:pPr>
            <a:r>
              <a:rPr sz="60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Tell Our New Story Well and Often</a:t>
            </a:r>
          </a:p>
        </p:txBody>
      </p:sp>
      <p:pic>
        <p:nvPicPr>
          <p:cNvPr id="4" name="Picture 3" descr="Screen Shot 2018-11-06 at 4.22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479" y="10524917"/>
            <a:ext cx="2738574" cy="2599029"/>
          </a:xfrm>
          <a:prstGeom prst="rect">
            <a:avLst/>
          </a:prstGeom>
        </p:spPr>
      </p:pic>
      <p:pic>
        <p:nvPicPr>
          <p:cNvPr id="5" name="Picture 4" descr="Screen Shot 2018-11-06 at 4.22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353" y="10366177"/>
            <a:ext cx="3314614" cy="2897920"/>
          </a:xfrm>
          <a:prstGeom prst="rect">
            <a:avLst/>
          </a:prstGeom>
        </p:spPr>
      </p:pic>
      <p:pic>
        <p:nvPicPr>
          <p:cNvPr id="6" name="Picture 5" descr="Screen Shot 2018-11-06 at 4.22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954" y="10176770"/>
            <a:ext cx="3286204" cy="3087327"/>
          </a:xfrm>
          <a:prstGeom prst="rect">
            <a:avLst/>
          </a:prstGeom>
        </p:spPr>
      </p:pic>
      <p:pic>
        <p:nvPicPr>
          <p:cNvPr id="7" name="Picture 6" descr="Screen Shot 2018-11-06 at 4.22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873" y="10299919"/>
            <a:ext cx="3485081" cy="305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702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Changes</a:t>
            </a:r>
            <a:endParaRPr lang="en-US" dirty="0"/>
          </a:p>
        </p:txBody>
      </p:sp>
      <p:grpSp>
        <p:nvGrpSpPr>
          <p:cNvPr id="4" name="Group 147"/>
          <p:cNvGrpSpPr/>
          <p:nvPr/>
        </p:nvGrpSpPr>
        <p:grpSpPr>
          <a:xfrm>
            <a:off x="4503018" y="3896853"/>
            <a:ext cx="8643490" cy="8643490"/>
            <a:chOff x="0" y="0"/>
            <a:chExt cx="3007280" cy="3007280"/>
          </a:xfrm>
        </p:grpSpPr>
        <p:pic>
          <p:nvPicPr>
            <p:cNvPr id="5" name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007281" cy="3007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pasted-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>
              <a:off x="1503412" y="610567"/>
              <a:ext cx="733336" cy="681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7017929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creen Shot 2018-08-23 at 11.29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1331"/>
            <a:ext cx="18288000" cy="116333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79751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11-06 at 4.22.3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792" y="470119"/>
            <a:ext cx="3485081" cy="3058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731" y="3242176"/>
            <a:ext cx="14822269" cy="9381624"/>
          </a:xfrm>
          <a:prstGeom prst="rect">
            <a:avLst/>
          </a:prstGeom>
        </p:spPr>
      </p:pic>
      <p:pic>
        <p:nvPicPr>
          <p:cNvPr id="6" name="Picture 5" descr="Screen Shot 2018-11-07 at 10.03.5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992" y="3881993"/>
            <a:ext cx="8275208" cy="830844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384800" y="838200"/>
            <a:ext cx="965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</a:rPr>
              <a:t>Sign the Manifesto</a:t>
            </a:r>
          </a:p>
          <a:p>
            <a:r>
              <a:rPr lang="en-US" i="1" dirty="0" smtClean="0">
                <a:solidFill>
                  <a:srgbClr val="FFFFFF"/>
                </a:solidFill>
              </a:rPr>
              <a:t>and Join the Rebellion!</a:t>
            </a:r>
            <a:endParaRPr lang="en-US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8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rMagneticl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30" y="3200468"/>
            <a:ext cx="10715240" cy="729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2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12598400" y="12438063"/>
            <a:ext cx="184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1507" name="Shape 111"/>
          <p:cNvSpPr>
            <a:spLocks noChangeArrowheads="1"/>
          </p:cNvSpPr>
          <p:nvPr/>
        </p:nvSpPr>
        <p:spPr bwMode="auto">
          <a:xfrm>
            <a:off x="8049429" y="1278400"/>
            <a:ext cx="8892371" cy="650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 smtClean="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2018</a:t>
            </a:r>
            <a:endParaRPr lang="en-US" altLang="en-US" sz="11500" b="1" dirty="0">
              <a:solidFill>
                <a:schemeClr val="tx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79275" y="8313738"/>
            <a:ext cx="6011863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Rogue Researchers</a:t>
            </a: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:  </a:t>
            </a:r>
            <a:b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</a:b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John McGrath, Ph.D.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Skip Glenn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 Assistant: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Edwin Kesslak</a:t>
            </a:r>
          </a:p>
        </p:txBody>
      </p:sp>
      <p:pic>
        <p:nvPicPr>
          <p:cNvPr id="3" name="Picture 2" descr="Screen Shot 2018-11-06 at 4.22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95" y="1278400"/>
            <a:ext cx="3987800" cy="3784600"/>
          </a:xfrm>
          <a:prstGeom prst="rect">
            <a:avLst/>
          </a:prstGeom>
        </p:spPr>
      </p:pic>
      <p:pic>
        <p:nvPicPr>
          <p:cNvPr id="4" name="Picture 3" descr="Screen Shot 2018-11-06 at 4.22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64" y="9131300"/>
            <a:ext cx="4445000" cy="3886200"/>
          </a:xfrm>
          <a:prstGeom prst="rect">
            <a:avLst/>
          </a:prstGeom>
        </p:spPr>
      </p:pic>
      <p:pic>
        <p:nvPicPr>
          <p:cNvPr id="7" name="Picture 6" descr="Screen Shot 2018-11-06 at 4.22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29" y="6934200"/>
            <a:ext cx="4406900" cy="4140200"/>
          </a:xfrm>
          <a:prstGeom prst="rect">
            <a:avLst/>
          </a:prstGeom>
        </p:spPr>
      </p:pic>
      <p:pic>
        <p:nvPicPr>
          <p:cNvPr id="10" name="Picture 9" descr="Screen Shot 2018-11-06 at 4.22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629" y="4211638"/>
            <a:ext cx="4673600" cy="4102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36784" y="609600"/>
            <a:ext cx="1875173" cy="3155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>
            <a:sp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0" dirty="0" smtClean="0">
                <a:solidFill>
                  <a:schemeClr val="tx1">
                    <a:lumMod val="85000"/>
                  </a:schemeClr>
                </a:solidFill>
                <a:latin typeface="Helvetica"/>
                <a:ea typeface="Gill Sans"/>
                <a:cs typeface="Helvetica"/>
                <a:sym typeface="Gill Sans"/>
              </a:rPr>
              <a:t>?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smtClean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0331" y="8710588"/>
            <a:ext cx="1875173" cy="3155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>
            <a:sp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0" dirty="0" smtClean="0">
                <a:solidFill>
                  <a:schemeClr val="tx1">
                    <a:lumMod val="85000"/>
                  </a:schemeClr>
                </a:solidFill>
                <a:latin typeface="Helvetica"/>
                <a:ea typeface="Gill Sans"/>
                <a:cs typeface="Helvetica"/>
                <a:sym typeface="Gill Sans"/>
              </a:rPr>
              <a:t>?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smtClean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57201" y="3485132"/>
            <a:ext cx="1875173" cy="3155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>
            <a:sp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0" dirty="0" smtClean="0">
                <a:solidFill>
                  <a:schemeClr val="tx1">
                    <a:lumMod val="85000"/>
                  </a:schemeClr>
                </a:solidFill>
                <a:latin typeface="Helvetica"/>
                <a:ea typeface="Gill Sans"/>
                <a:cs typeface="Helvetica"/>
                <a:sym typeface="Gill Sans"/>
              </a:rPr>
              <a:t>?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smtClean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15574" y="6203594"/>
            <a:ext cx="1875173" cy="3155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50800" tIns="50800" rIns="50800" bIns="50800" spcCol="38100">
            <a:sp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0" dirty="0" smtClean="0">
                <a:solidFill>
                  <a:schemeClr val="tx1">
                    <a:lumMod val="85000"/>
                  </a:schemeClr>
                </a:solidFill>
                <a:latin typeface="Helvetica"/>
                <a:ea typeface="Gill Sans"/>
                <a:cs typeface="Helvetica"/>
                <a:sym typeface="Gill Sans"/>
              </a:rPr>
              <a:t>?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smtClean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207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1: Respondents by Number of Employees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576" y="4520333"/>
            <a:ext cx="9887603" cy="454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2: Respondents by Type of Business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815" y="4652962"/>
            <a:ext cx="9708370" cy="4567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3: Respondents by Revenue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069" y="3871913"/>
            <a:ext cx="8817181" cy="6243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6AE3D13C-FCD8-4B93-980F-00C1087F731F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45</a:t>
            </a:fld>
            <a:endParaRPr lang="en-US" altLang="en-US" sz="1100" dirty="0">
              <a:solidFill>
                <a:srgbClr val="898989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4: Historical Response Rate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610191"/>
              </p:ext>
            </p:extLst>
          </p:nvPr>
        </p:nvGraphicFramePr>
        <p:xfrm>
          <a:off x="2800350" y="3943351"/>
          <a:ext cx="140970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78338" y="577850"/>
            <a:ext cx="13809662" cy="1219200"/>
          </a:xfrm>
        </p:spPr>
        <p:txBody>
          <a:bodyPr/>
          <a:lstStyle/>
          <a:p>
            <a:pPr eaLnBrk="1" hangingPunct="1"/>
            <a:r>
              <a:rPr lang="en-US" altLang="en-US" sz="6600" b="1" dirty="0" smtClean="0">
                <a:solidFill>
                  <a:srgbClr val="FFFFFF"/>
                </a:solidFill>
                <a:latin typeface="Helvetica" pitchFamily="2" charset="0"/>
              </a:rPr>
              <a:t>OPTIMISM SCALE</a:t>
            </a:r>
          </a:p>
        </p:txBody>
      </p:sp>
      <p:sp>
        <p:nvSpPr>
          <p:cNvPr id="48131" name="Text Box 16"/>
          <p:cNvSpPr txBox="1">
            <a:spLocks noChangeArrowheads="1"/>
          </p:cNvSpPr>
          <p:nvPr/>
        </p:nvSpPr>
        <p:spPr bwMode="auto">
          <a:xfrm>
            <a:off x="989806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/>
              <a:t>Moderately Optimistic</a:t>
            </a:r>
          </a:p>
        </p:txBody>
      </p:sp>
      <p:sp>
        <p:nvSpPr>
          <p:cNvPr id="48132" name="Text Box 17"/>
          <p:cNvSpPr txBox="1">
            <a:spLocks noChangeArrowheads="1"/>
          </p:cNvSpPr>
          <p:nvPr/>
        </p:nvSpPr>
        <p:spPr bwMode="auto">
          <a:xfrm>
            <a:off x="1354931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>
                <a:solidFill>
                  <a:srgbClr val="FFFFFF"/>
                </a:solidFill>
              </a:rPr>
              <a:t>Very Optimistic</a:t>
            </a:r>
          </a:p>
        </p:txBody>
      </p:sp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7594600" y="7273925"/>
            <a:ext cx="6324600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en-US" altLang="en-US" sz="4000" b="1" dirty="0"/>
              <a:t>69%</a:t>
            </a:r>
          </a:p>
        </p:txBody>
      </p:sp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13906500" y="7273925"/>
            <a:ext cx="2095500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18%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096000" y="7273925"/>
            <a:ext cx="1498600" cy="8001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</a:rPr>
              <a:t>13%</a:t>
            </a:r>
          </a:p>
        </p:txBody>
      </p:sp>
      <p:sp>
        <p:nvSpPr>
          <p:cNvPr id="48136" name="Text Box 19"/>
          <p:cNvSpPr txBox="1">
            <a:spLocks noChangeArrowheads="1"/>
          </p:cNvSpPr>
          <p:nvPr/>
        </p:nvSpPr>
        <p:spPr bwMode="auto">
          <a:xfrm>
            <a:off x="698500" y="7050088"/>
            <a:ext cx="48768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/>
              <a:t>Our </a:t>
            </a:r>
            <a:r>
              <a:rPr lang="en-US" altLang="en-US" sz="4000" b="1" dirty="0">
                <a:solidFill>
                  <a:srgbClr val="FFFFFF"/>
                </a:solidFill>
              </a:rPr>
              <a:t>Region</a:t>
            </a:r>
            <a:r>
              <a:rPr lang="en-US" altLang="en-US" sz="4000" b="1" dirty="0"/>
              <a:t>:</a:t>
            </a:r>
            <a:br>
              <a:rPr lang="en-US" altLang="en-US" sz="4000" b="1" dirty="0"/>
            </a:br>
            <a:r>
              <a:rPr lang="en-US" altLang="en-US" sz="4000" b="1" dirty="0"/>
              <a:t>2017</a:t>
            </a:r>
          </a:p>
        </p:txBody>
      </p:sp>
      <p:sp>
        <p:nvSpPr>
          <p:cNvPr id="53257" name="Shape 870"/>
          <p:cNvSpPr>
            <a:spLocks noChangeArrowheads="1"/>
          </p:cNvSpPr>
          <p:nvPr/>
        </p:nvSpPr>
        <p:spPr bwMode="auto">
          <a:xfrm>
            <a:off x="0" y="2963863"/>
            <a:ext cx="8012113" cy="295465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…</a:t>
            </a:r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and a bit more</a:t>
            </a:r>
          </a:p>
          <a:p>
            <a:pPr eaLnBrk="1"/>
            <a:r>
              <a:rPr lang="en-US" altLang="en-US" sz="4800" b="1" dirty="0" smtClean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optimistic </a:t>
            </a:r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than </a:t>
            </a:r>
          </a:p>
          <a:p>
            <a:pPr eaLnBrk="1"/>
            <a:r>
              <a:rPr lang="en-US" altLang="en-US" sz="4800" b="1" dirty="0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last year</a:t>
            </a:r>
            <a:endParaRPr lang="en-US" altLang="en-US" sz="2400" b="1" dirty="0">
              <a:solidFill>
                <a:srgbClr val="FFFFFF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48138" name="Text Box 15"/>
          <p:cNvSpPr txBox="1">
            <a:spLocks noChangeArrowheads="1"/>
          </p:cNvSpPr>
          <p:nvPr/>
        </p:nvSpPr>
        <p:spPr bwMode="auto">
          <a:xfrm>
            <a:off x="6096000" y="6219825"/>
            <a:ext cx="2217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 dirty="0">
                <a:solidFill>
                  <a:srgbClr val="FFFFFF"/>
                </a:solidFill>
              </a:rPr>
              <a:t>Pessimistic</a:t>
            </a:r>
            <a:endParaRPr lang="en-US" altLang="en-US" sz="1400" b="1" i="1" dirty="0">
              <a:solidFill>
                <a:srgbClr val="FFFFFF"/>
              </a:solidFill>
            </a:endParaRPr>
          </a:p>
        </p:txBody>
      </p:sp>
      <p:sp>
        <p:nvSpPr>
          <p:cNvPr id="48140" name="Text Box 7"/>
          <p:cNvSpPr txBox="1">
            <a:spLocks noChangeArrowheads="1"/>
          </p:cNvSpPr>
          <p:nvPr/>
        </p:nvSpPr>
        <p:spPr bwMode="auto">
          <a:xfrm>
            <a:off x="6096000" y="9240838"/>
            <a:ext cx="1498600" cy="7080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bg1"/>
                </a:solidFill>
              </a:rPr>
              <a:t>13%</a:t>
            </a:r>
            <a:endParaRPr lang="en-US" altLang="en-US" sz="4000" b="1" dirty="0">
              <a:solidFill>
                <a:schemeClr val="bg1"/>
              </a:solidFill>
            </a:endParaRPr>
          </a:p>
        </p:txBody>
      </p:sp>
      <p:sp>
        <p:nvSpPr>
          <p:cNvPr id="48141" name="Text Box 8"/>
          <p:cNvSpPr txBox="1">
            <a:spLocks noChangeArrowheads="1"/>
          </p:cNvSpPr>
          <p:nvPr/>
        </p:nvSpPr>
        <p:spPr bwMode="auto">
          <a:xfrm>
            <a:off x="7594600" y="9226550"/>
            <a:ext cx="7362825" cy="70802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/>
              <a:t>60%</a:t>
            </a:r>
            <a:endParaRPr lang="en-US" altLang="en-US" sz="4000" b="1" dirty="0"/>
          </a:p>
        </p:txBody>
      </p:sp>
      <p:sp>
        <p:nvSpPr>
          <p:cNvPr id="48142" name="Text Box 19"/>
          <p:cNvSpPr txBox="1">
            <a:spLocks noChangeArrowheads="1"/>
          </p:cNvSpPr>
          <p:nvPr/>
        </p:nvSpPr>
        <p:spPr bwMode="auto">
          <a:xfrm>
            <a:off x="1308100" y="8886825"/>
            <a:ext cx="48768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</a:rPr>
              <a:t>Our Region:</a:t>
            </a:r>
            <a:br>
              <a:rPr lang="en-US" altLang="en-US" sz="4000" b="1" dirty="0">
                <a:solidFill>
                  <a:srgbClr val="FFFFFF"/>
                </a:solidFill>
              </a:rPr>
            </a:br>
            <a:r>
              <a:rPr lang="en-US" altLang="en-US" sz="4000" b="1" dirty="0" smtClean="0">
                <a:solidFill>
                  <a:srgbClr val="FFFFFF"/>
                </a:solidFill>
              </a:rPr>
              <a:t>2018</a:t>
            </a:r>
            <a:endParaRPr lang="en-US" altLang="en-US" sz="4000" b="1" dirty="0">
              <a:solidFill>
                <a:srgbClr val="FFFFFF"/>
              </a:solidFill>
            </a:endParaRP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88" y="19248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139" name="Text Box 9"/>
          <p:cNvSpPr txBox="1">
            <a:spLocks noChangeArrowheads="1"/>
          </p:cNvSpPr>
          <p:nvPr/>
        </p:nvSpPr>
        <p:spPr bwMode="auto">
          <a:xfrm>
            <a:off x="13549314" y="9226550"/>
            <a:ext cx="2506662" cy="708025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bg1"/>
                </a:solidFill>
              </a:rPr>
              <a:t>27%</a:t>
            </a:r>
            <a:endParaRPr lang="en-US" altLang="en-US" sz="7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8">
  <a:themeElements>
    <a:clrScheme name="New_Template8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23141</TotalTime>
  <Words>892</Words>
  <Application>Microsoft Office PowerPoint</Application>
  <PresentationFormat>Custom</PresentationFormat>
  <Paragraphs>329</Paragraphs>
  <Slides>46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MS PGothic</vt:lpstr>
      <vt:lpstr>MS PGothic</vt:lpstr>
      <vt:lpstr>Adobe Gothic Std B</vt:lpstr>
      <vt:lpstr>Arial</vt:lpstr>
      <vt:lpstr>Arial Black</vt:lpstr>
      <vt:lpstr>Arial Narrow</vt:lpstr>
      <vt:lpstr>Calibri</vt:lpstr>
      <vt:lpstr>Gill Sans</vt:lpstr>
      <vt:lpstr>Helvetica</vt:lpstr>
      <vt:lpstr>Lucida Grande</vt:lpstr>
      <vt:lpstr>Black</vt:lpstr>
      <vt:lpstr>Microsoft Excel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OPTIMISM SCALE</vt:lpstr>
      <vt:lpstr>PowerPoint Presentation</vt:lpstr>
      <vt:lpstr>Importance of Central Park</vt:lpstr>
      <vt:lpstr> Central Park Suggestions</vt:lpstr>
      <vt:lpstr> Central Park Suggestions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the Rebellion</vt:lpstr>
      <vt:lpstr>Rebel Manifesto</vt:lpstr>
      <vt:lpstr>Little 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OPTIMISM SCALE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mcgrath</dc:creator>
  <cp:lastModifiedBy>Debra Orner</cp:lastModifiedBy>
  <cp:revision>401</cp:revision>
  <cp:lastPrinted>2017-11-07T20:01:58Z</cp:lastPrinted>
  <dcterms:modified xsi:type="dcterms:W3CDTF">2018-11-08T15:17:27Z</dcterms:modified>
</cp:coreProperties>
</file>